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 id="2147483680" r:id="rId2"/>
    <p:sldMasterId id="2147483698" r:id="rId3"/>
    <p:sldMasterId id="2147483712" r:id="rId4"/>
    <p:sldMasterId id="2147483733" r:id="rId5"/>
  </p:sldMasterIdLst>
  <p:notesMasterIdLst>
    <p:notesMasterId r:id="rId55"/>
  </p:notesMasterIdLst>
  <p:sldIdLst>
    <p:sldId id="303" r:id="rId6"/>
    <p:sldId id="257" r:id="rId7"/>
    <p:sldId id="258" r:id="rId8"/>
    <p:sldId id="259" r:id="rId9"/>
    <p:sldId id="304" r:id="rId10"/>
    <p:sldId id="260" r:id="rId11"/>
    <p:sldId id="262" r:id="rId12"/>
    <p:sldId id="263" r:id="rId13"/>
    <p:sldId id="264" r:id="rId14"/>
    <p:sldId id="265" r:id="rId15"/>
    <p:sldId id="266" r:id="rId16"/>
    <p:sldId id="267" r:id="rId17"/>
    <p:sldId id="268" r:id="rId18"/>
    <p:sldId id="269" r:id="rId19"/>
    <p:sldId id="270" r:id="rId20"/>
    <p:sldId id="271" r:id="rId21"/>
    <p:sldId id="305" r:id="rId22"/>
    <p:sldId id="307" r:id="rId23"/>
    <p:sldId id="273" r:id="rId24"/>
    <p:sldId id="274" r:id="rId25"/>
    <p:sldId id="275" r:id="rId26"/>
    <p:sldId id="276" r:id="rId27"/>
    <p:sldId id="277" r:id="rId28"/>
    <p:sldId id="278" r:id="rId29"/>
    <p:sldId id="306" r:id="rId30"/>
    <p:sldId id="280" r:id="rId31"/>
    <p:sldId id="281" r:id="rId32"/>
    <p:sldId id="282" r:id="rId33"/>
    <p:sldId id="283" r:id="rId34"/>
    <p:sldId id="284" r:id="rId35"/>
    <p:sldId id="285" r:id="rId36"/>
    <p:sldId id="286" r:id="rId37"/>
    <p:sldId id="287" r:id="rId38"/>
    <p:sldId id="288" r:id="rId39"/>
    <p:sldId id="289" r:id="rId40"/>
    <p:sldId id="308" r:id="rId41"/>
    <p:sldId id="291" r:id="rId42"/>
    <p:sldId id="292" r:id="rId43"/>
    <p:sldId id="293" r:id="rId44"/>
    <p:sldId id="312" r:id="rId45"/>
    <p:sldId id="295" r:id="rId46"/>
    <p:sldId id="296" r:id="rId47"/>
    <p:sldId id="297" r:id="rId48"/>
    <p:sldId id="313" r:id="rId49"/>
    <p:sldId id="299" r:id="rId50"/>
    <p:sldId id="300" r:id="rId51"/>
    <p:sldId id="301" r:id="rId52"/>
    <p:sldId id="302" r:id="rId53"/>
    <p:sldId id="314" r:id="rId54"/>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528" autoAdjust="0"/>
  </p:normalViewPr>
  <p:slideViewPr>
    <p:cSldViewPr>
      <p:cViewPr varScale="1">
        <p:scale>
          <a:sx n="64" d="100"/>
          <a:sy n="64" d="100"/>
        </p:scale>
        <p:origin x="724" y="4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09F77A0A-5F08-45E8-B8D2-79B757B0A66E}" type="datetimeFigureOut">
              <a:rPr lang="en-US" smtClean="0"/>
              <a:t>8/10/2024</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454BD2FA-0D97-4574-91E5-E6709A99004B}" type="slidenum">
              <a:rPr lang="en-US" smtClean="0"/>
              <a:t>‹#›</a:t>
            </a:fld>
            <a:endParaRPr lang="en-US"/>
          </a:p>
        </p:txBody>
      </p:sp>
    </p:spTree>
    <p:extLst>
      <p:ext uri="{BB962C8B-B14F-4D97-AF65-F5344CB8AC3E}">
        <p14:creationId xmlns:p14="http://schemas.microsoft.com/office/powerpoint/2010/main" val="3555371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0"/>
          </p:nvPr>
        </p:nvSpPr>
        <p:spPr/>
        <p:txBody>
          <a:bodyPr/>
          <a:lstStyle/>
          <a:p>
            <a:fld id="{454BD2FA-0D97-4574-91E5-E6709A99004B}" type="slidenum">
              <a:rPr lang="en-US" smtClean="0"/>
              <a:t>47</a:t>
            </a:fld>
            <a:endParaRPr lang="en-US"/>
          </a:p>
        </p:txBody>
      </p:sp>
    </p:spTree>
    <p:extLst>
      <p:ext uri="{BB962C8B-B14F-4D97-AF65-F5344CB8AC3E}">
        <p14:creationId xmlns:p14="http://schemas.microsoft.com/office/powerpoint/2010/main" val="26908320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9.png"/><Relationship Id="rId12" Type="http://schemas.openxmlformats.org/officeDocument/2006/relationships/hyperlink" Target="https://de-de.facebook.com/CapgeminiInventDACH/" TargetMode="External"/><Relationship Id="rId2" Type="http://schemas.openxmlformats.org/officeDocument/2006/relationships/image" Target="../media/image6.png"/><Relationship Id="rId1" Type="http://schemas.openxmlformats.org/officeDocument/2006/relationships/slideMaster" Target="../slideMasters/slideMaster4.xml"/><Relationship Id="rId6" Type="http://schemas.openxmlformats.org/officeDocument/2006/relationships/hyperlink" Target="http://www.slideshare.net/capgemini" TargetMode="External"/><Relationship Id="rId11" Type="http://schemas.openxmlformats.org/officeDocument/2006/relationships/image" Target="../media/image11.png"/><Relationship Id="rId5" Type="http://schemas.openxmlformats.org/officeDocument/2006/relationships/image" Target="../media/image8.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10.png"/></Relationships>
</file>

<file path=ppt/slideLayouts/_rels/slideLayout63.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9.png"/><Relationship Id="rId12" Type="http://schemas.openxmlformats.org/officeDocument/2006/relationships/hyperlink" Target="https://de-de.facebook.com/CapgeminiInventDACH/" TargetMode="External"/><Relationship Id="rId2" Type="http://schemas.openxmlformats.org/officeDocument/2006/relationships/image" Target="../media/image13.png"/><Relationship Id="rId1" Type="http://schemas.openxmlformats.org/officeDocument/2006/relationships/slideMaster" Target="../slideMasters/slideMaster4.xml"/><Relationship Id="rId6" Type="http://schemas.openxmlformats.org/officeDocument/2006/relationships/hyperlink" Target="http://www.slideshare.net/capgemini" TargetMode="External"/><Relationship Id="rId11" Type="http://schemas.openxmlformats.org/officeDocument/2006/relationships/image" Target="../media/image11.png"/><Relationship Id="rId5" Type="http://schemas.openxmlformats.org/officeDocument/2006/relationships/image" Target="../media/image8.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10.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9.png"/><Relationship Id="rId12" Type="http://schemas.openxmlformats.org/officeDocument/2006/relationships/hyperlink" Target="https://de-de.facebook.com/CapgeminiInventDACH/" TargetMode="External"/><Relationship Id="rId2" Type="http://schemas.openxmlformats.org/officeDocument/2006/relationships/image" Target="../media/image6.png"/><Relationship Id="rId1" Type="http://schemas.openxmlformats.org/officeDocument/2006/relationships/slideMaster" Target="../slideMasters/slideMaster5.xml"/><Relationship Id="rId6" Type="http://schemas.openxmlformats.org/officeDocument/2006/relationships/hyperlink" Target="http://www.slideshare.net/capgemini" TargetMode="External"/><Relationship Id="rId11" Type="http://schemas.openxmlformats.org/officeDocument/2006/relationships/image" Target="../media/image11.png"/><Relationship Id="rId5" Type="http://schemas.openxmlformats.org/officeDocument/2006/relationships/image" Target="../media/image8.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10.png"/></Relationships>
</file>

<file path=ppt/slideLayouts/_rels/slideLayout83.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9.png"/><Relationship Id="rId12" Type="http://schemas.openxmlformats.org/officeDocument/2006/relationships/hyperlink" Target="https://de-de.facebook.com/CapgeminiInventDACH/" TargetMode="External"/><Relationship Id="rId2" Type="http://schemas.openxmlformats.org/officeDocument/2006/relationships/image" Target="../media/image13.png"/><Relationship Id="rId1" Type="http://schemas.openxmlformats.org/officeDocument/2006/relationships/slideMaster" Target="../slideMasters/slideMaster5.xml"/><Relationship Id="rId6" Type="http://schemas.openxmlformats.org/officeDocument/2006/relationships/hyperlink" Target="http://www.slideshare.net/capgemini" TargetMode="External"/><Relationship Id="rId11" Type="http://schemas.openxmlformats.org/officeDocument/2006/relationships/image" Target="../media/image11.png"/><Relationship Id="rId5" Type="http://schemas.openxmlformats.org/officeDocument/2006/relationships/image" Target="../media/image8.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858860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solidFill>
                  <a:prstClr val="black"/>
                </a:solidFill>
              </a:rPr>
              <a:pPr/>
              <a:t>8/10/2024</a:t>
            </a:fld>
            <a:endParaRPr lang="en-US">
              <a:solidFill>
                <a:prstClr val="black"/>
              </a:solidFill>
            </a:endParaRPr>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solidFill>
                <a:prstClr val="black"/>
              </a:solidFill>
            </a:endParaRPr>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098078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solidFill>
                  <a:prstClr val="black"/>
                </a:solidFill>
              </a:rPr>
              <a:pPr/>
              <a:t>8/10/2024</a:t>
            </a:fld>
            <a:endParaRPr lang="en-US">
              <a:solidFill>
                <a:prstClr val="black"/>
              </a:solidFill>
            </a:endParaRPr>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solidFill>
                <a:prstClr val="black"/>
              </a:solidFill>
            </a:endParaRPr>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892073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solidFill>
                <a:prstClr val="black"/>
              </a:solidFill>
            </a:endParaRPr>
          </a:p>
        </p:txBody>
      </p:sp>
    </p:spTree>
    <p:extLst>
      <p:ext uri="{BB962C8B-B14F-4D97-AF65-F5344CB8AC3E}">
        <p14:creationId xmlns:p14="http://schemas.microsoft.com/office/powerpoint/2010/main" val="1239155098"/>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solidFill>
                <a:prstClr val="black"/>
              </a:solidFill>
            </a:endParaRPr>
          </a:p>
        </p:txBody>
      </p:sp>
    </p:spTree>
    <p:extLst>
      <p:ext uri="{BB962C8B-B14F-4D97-AF65-F5344CB8AC3E}">
        <p14:creationId xmlns:p14="http://schemas.microsoft.com/office/powerpoint/2010/main" val="219652956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8/10/2024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38100">
              <a:lnSpc>
                <a:spcPts val="1100"/>
              </a:lnSpc>
            </a:pPr>
            <a:fld id="{81D60167-4931-47E6-BA6A-407CBD079E47}" type="slidenum">
              <a:rPr lang="en-US" smtClean="0"/>
              <a:t>‹#›</a:t>
            </a:fld>
            <a:endParaRPr lang="en-US" dirty="0"/>
          </a:p>
        </p:txBody>
      </p:sp>
    </p:spTree>
    <p:extLst>
      <p:ext uri="{BB962C8B-B14F-4D97-AF65-F5344CB8AC3E}">
        <p14:creationId xmlns:p14="http://schemas.microsoft.com/office/powerpoint/2010/main" val="17518734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1D8BD707-D9CF-40AE-B4C6-C98DA3205C09}" type="datetimeFigureOut">
              <a:rPr lang="en-US" smtClean="0"/>
              <a:t>8/10/2024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38100">
              <a:lnSpc>
                <a:spcPts val="1100"/>
              </a:lnSpc>
            </a:pPr>
            <a:fld id="{81D60167-4931-47E6-BA6A-407CBD079E47}" type="slidenum">
              <a:rPr lang="en-US" smtClean="0"/>
              <a:t>‹#›</a:t>
            </a:fld>
            <a:endParaRPr lang="en-US" dirty="0"/>
          </a:p>
        </p:txBody>
      </p:sp>
    </p:spTree>
    <p:extLst>
      <p:ext uri="{BB962C8B-B14F-4D97-AF65-F5344CB8AC3E}">
        <p14:creationId xmlns:p14="http://schemas.microsoft.com/office/powerpoint/2010/main" val="15418582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8/10/2024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38100">
              <a:lnSpc>
                <a:spcPts val="1100"/>
              </a:lnSpc>
            </a:pPr>
            <a:fld id="{81D60167-4931-47E6-BA6A-407CBD079E47}" type="slidenum">
              <a:rPr lang="en-US" smtClean="0"/>
              <a:t>‹#›</a:t>
            </a:fld>
            <a:endParaRPr lang="en-US" dirty="0"/>
          </a:p>
        </p:txBody>
      </p:sp>
    </p:spTree>
    <p:extLst>
      <p:ext uri="{BB962C8B-B14F-4D97-AF65-F5344CB8AC3E}">
        <p14:creationId xmlns:p14="http://schemas.microsoft.com/office/powerpoint/2010/main" val="12358108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8/10/2024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38100">
              <a:lnSpc>
                <a:spcPts val="1100"/>
              </a:lnSpc>
            </a:pPr>
            <a:fld id="{81D60167-4931-47E6-BA6A-407CBD079E47}" type="slidenum">
              <a:rPr lang="en-US" smtClean="0"/>
              <a:t>‹#›</a:t>
            </a:fld>
            <a:endParaRPr lang="en-US" dirty="0"/>
          </a:p>
        </p:txBody>
      </p:sp>
    </p:spTree>
    <p:extLst>
      <p:ext uri="{BB962C8B-B14F-4D97-AF65-F5344CB8AC3E}">
        <p14:creationId xmlns:p14="http://schemas.microsoft.com/office/powerpoint/2010/main" val="18507125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8/10/2024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38100">
              <a:lnSpc>
                <a:spcPts val="1100"/>
              </a:lnSpc>
            </a:pPr>
            <a:fld id="{81D60167-4931-47E6-BA6A-407CBD079E47}" type="slidenum">
              <a:rPr lang="en-US" smtClean="0"/>
              <a:t>‹#›</a:t>
            </a:fld>
            <a:endParaRPr lang="en-US" dirty="0"/>
          </a:p>
        </p:txBody>
      </p:sp>
    </p:spTree>
    <p:extLst>
      <p:ext uri="{BB962C8B-B14F-4D97-AF65-F5344CB8AC3E}">
        <p14:creationId xmlns:p14="http://schemas.microsoft.com/office/powerpoint/2010/main" val="1607511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1D8BD707-D9CF-40AE-B4C6-C98DA3205C09}" type="datetimeFigureOut">
              <a:rPr lang="en-US" smtClean="0"/>
              <a:t>8/10/2024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pPr marL="38100">
              <a:lnSpc>
                <a:spcPts val="1100"/>
              </a:lnSpc>
            </a:pPr>
            <a:fld id="{81D60167-4931-47E6-BA6A-407CBD079E47}" type="slidenum">
              <a:rPr lang="en-US" smtClean="0"/>
              <a:t>‹#›</a:t>
            </a:fld>
            <a:endParaRPr lang="en-US" dirty="0"/>
          </a:p>
        </p:txBody>
      </p:sp>
    </p:spTree>
    <p:extLst>
      <p:ext uri="{BB962C8B-B14F-4D97-AF65-F5344CB8AC3E}">
        <p14:creationId xmlns:p14="http://schemas.microsoft.com/office/powerpoint/2010/main" val="3745266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solidFill>
                  <a:prstClr val="black"/>
                </a:solidFill>
              </a:rPr>
              <a:pPr/>
              <a:t>8/10/2024</a:t>
            </a:fld>
            <a:endParaRPr lang="en-US">
              <a:solidFill>
                <a:prstClr val="black"/>
              </a:solidFill>
            </a:endParaRPr>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solidFill>
                <a:prstClr val="black"/>
              </a:solidFill>
            </a:endParaRPr>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2358794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D8BD707-D9CF-40AE-B4C6-C98DA3205C09}" type="datetimeFigureOut">
              <a:rPr lang="en-US" smtClean="0"/>
              <a:t>8/10/2024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pPr marL="38100">
              <a:lnSpc>
                <a:spcPts val="1100"/>
              </a:lnSpc>
            </a:pPr>
            <a:fld id="{81D60167-4931-47E6-BA6A-407CBD079E47}" type="slidenum">
              <a:rPr lang="en-US" smtClean="0"/>
              <a:t>‹#›</a:t>
            </a:fld>
            <a:endParaRPr lang="en-US" dirty="0"/>
          </a:p>
        </p:txBody>
      </p:sp>
    </p:spTree>
    <p:extLst>
      <p:ext uri="{BB962C8B-B14F-4D97-AF65-F5344CB8AC3E}">
        <p14:creationId xmlns:p14="http://schemas.microsoft.com/office/powerpoint/2010/main" val="22696539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1D8BD707-D9CF-40AE-B4C6-C98DA3205C09}" type="datetimeFigureOut">
              <a:rPr lang="en-US" smtClean="0"/>
              <a:t>8/10/2024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pPr marL="38100">
              <a:lnSpc>
                <a:spcPts val="1100"/>
              </a:lnSpc>
            </a:pPr>
            <a:fld id="{81D60167-4931-47E6-BA6A-407CBD079E47}" type="slidenum">
              <a:rPr lang="en-US" smtClean="0"/>
              <a:t>‹#›</a:t>
            </a:fld>
            <a:endParaRPr lang="en-US" dirty="0"/>
          </a:p>
        </p:txBody>
      </p:sp>
    </p:spTree>
    <p:extLst>
      <p:ext uri="{BB962C8B-B14F-4D97-AF65-F5344CB8AC3E}">
        <p14:creationId xmlns:p14="http://schemas.microsoft.com/office/powerpoint/2010/main" val="16720947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8/10/2024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38100">
              <a:lnSpc>
                <a:spcPts val="1100"/>
              </a:lnSpc>
            </a:pPr>
            <a:fld id="{81D60167-4931-47E6-BA6A-407CBD079E47}" type="slidenum">
              <a:rPr lang="en-US" smtClean="0"/>
              <a:t>‹#›</a:t>
            </a:fld>
            <a:endParaRPr lang="en-US" dirty="0"/>
          </a:p>
        </p:txBody>
      </p:sp>
    </p:spTree>
    <p:extLst>
      <p:ext uri="{BB962C8B-B14F-4D97-AF65-F5344CB8AC3E}">
        <p14:creationId xmlns:p14="http://schemas.microsoft.com/office/powerpoint/2010/main" val="24063944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8/10/2024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38100">
              <a:lnSpc>
                <a:spcPts val="1100"/>
              </a:lnSpc>
            </a:pPr>
            <a:fld id="{81D60167-4931-47E6-BA6A-407CBD079E47}" type="slidenum">
              <a:rPr lang="en-US" smtClean="0"/>
              <a:t>‹#›</a:t>
            </a:fld>
            <a:endParaRPr lang="en-US" dirty="0"/>
          </a:p>
        </p:txBody>
      </p:sp>
    </p:spTree>
    <p:extLst>
      <p:ext uri="{BB962C8B-B14F-4D97-AF65-F5344CB8AC3E}">
        <p14:creationId xmlns:p14="http://schemas.microsoft.com/office/powerpoint/2010/main" val="14508284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8/10/2024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38100">
              <a:lnSpc>
                <a:spcPts val="1100"/>
              </a:lnSpc>
            </a:pPr>
            <a:fld id="{81D60167-4931-47E6-BA6A-407CBD079E47}" type="slidenum">
              <a:rPr lang="en-US" smtClean="0"/>
              <a:t>‹#›</a:t>
            </a:fld>
            <a:endParaRPr lang="en-US" dirty="0"/>
          </a:p>
        </p:txBody>
      </p:sp>
    </p:spTree>
    <p:extLst>
      <p:ext uri="{BB962C8B-B14F-4D97-AF65-F5344CB8AC3E}">
        <p14:creationId xmlns:p14="http://schemas.microsoft.com/office/powerpoint/2010/main" val="3369588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8/10/2024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38100">
              <a:lnSpc>
                <a:spcPts val="1100"/>
              </a:lnSpc>
            </a:pPr>
            <a:fld id="{81D60167-4931-47E6-BA6A-407CBD079E47}"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6628345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8/10/2024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38100">
              <a:lnSpc>
                <a:spcPts val="1100"/>
              </a:lnSpc>
            </a:pPr>
            <a:fld id="{81D60167-4931-47E6-BA6A-407CBD079E47}" type="slidenum">
              <a:rPr lang="en-US" smtClean="0"/>
              <a:t>‹#›</a:t>
            </a:fld>
            <a:endParaRPr lang="en-US" dirty="0"/>
          </a:p>
        </p:txBody>
      </p:sp>
    </p:spTree>
    <p:extLst>
      <p:ext uri="{BB962C8B-B14F-4D97-AF65-F5344CB8AC3E}">
        <p14:creationId xmlns:p14="http://schemas.microsoft.com/office/powerpoint/2010/main" val="5446140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8BD707-D9CF-40AE-B4C6-C98DA3205C09}" type="datetimeFigureOut">
              <a:rPr lang="en-US" smtClean="0"/>
              <a:t>8/10/2024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38100">
              <a:lnSpc>
                <a:spcPts val="1100"/>
              </a:lnSpc>
            </a:pPr>
            <a:fld id="{81D60167-4931-47E6-BA6A-407CBD079E47}" type="slidenum">
              <a:rPr lang="en-US" smtClean="0"/>
              <a:t>‹#›</a:t>
            </a:fld>
            <a:endParaRPr lang="en-US" dirty="0"/>
          </a:p>
        </p:txBody>
      </p:sp>
    </p:spTree>
    <p:extLst>
      <p:ext uri="{BB962C8B-B14F-4D97-AF65-F5344CB8AC3E}">
        <p14:creationId xmlns:p14="http://schemas.microsoft.com/office/powerpoint/2010/main" val="21605482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D8BD707-D9CF-40AE-B4C6-C98DA3205C09}" type="datetimeFigureOut">
              <a:rPr lang="en-US" smtClean="0"/>
              <a:t>8/10/2024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38100">
              <a:lnSpc>
                <a:spcPts val="1100"/>
              </a:lnSpc>
            </a:pPr>
            <a:fld id="{81D60167-4931-47E6-BA6A-407CBD079E47}" type="slidenum">
              <a:rPr lang="en-US" smtClean="0"/>
              <a:t>‹#›</a:t>
            </a:fld>
            <a:endParaRPr lang="en-US" dirty="0"/>
          </a:p>
        </p:txBody>
      </p:sp>
    </p:spTree>
    <p:extLst>
      <p:ext uri="{BB962C8B-B14F-4D97-AF65-F5344CB8AC3E}">
        <p14:creationId xmlns:p14="http://schemas.microsoft.com/office/powerpoint/2010/main" val="16431623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8/10/2024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38100">
              <a:lnSpc>
                <a:spcPts val="1100"/>
              </a:lnSpc>
            </a:pPr>
            <a:fld id="{81D60167-4931-47E6-BA6A-407CBD079E47}" type="slidenum">
              <a:rPr lang="en-US" smtClean="0"/>
              <a:t>‹#›</a:t>
            </a:fld>
            <a:endParaRPr lang="en-US" dirty="0"/>
          </a:p>
        </p:txBody>
      </p:sp>
    </p:spTree>
    <p:extLst>
      <p:ext uri="{BB962C8B-B14F-4D97-AF65-F5344CB8AC3E}">
        <p14:creationId xmlns:p14="http://schemas.microsoft.com/office/powerpoint/2010/main" val="42142944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solidFill>
                  <a:prstClr val="black"/>
                </a:solidFill>
              </a:rPr>
              <a:pPr/>
              <a:t>8/10/2024</a:t>
            </a:fld>
            <a:endParaRPr lang="en-US">
              <a:solidFill>
                <a:prstClr val="black"/>
              </a:solidFill>
            </a:endParaRPr>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solidFill>
                <a:prstClr val="black"/>
              </a:solidFill>
            </a:endParaRPr>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6757232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8/10/2024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38100">
              <a:lnSpc>
                <a:spcPts val="1100"/>
              </a:lnSpc>
            </a:pPr>
            <a:fld id="{81D60167-4931-47E6-BA6A-407CBD079E47}" type="slidenum">
              <a:rPr lang="en-US" smtClean="0"/>
              <a:t>‹#›</a:t>
            </a:fld>
            <a:endParaRPr lang="en-US" dirty="0"/>
          </a:p>
        </p:txBody>
      </p:sp>
    </p:spTree>
    <p:extLst>
      <p:ext uri="{BB962C8B-B14F-4D97-AF65-F5344CB8AC3E}">
        <p14:creationId xmlns:p14="http://schemas.microsoft.com/office/powerpoint/2010/main" val="27453717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5908144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solidFill>
                  <a:prstClr val="black"/>
                </a:solidFill>
              </a:rPr>
              <a:pPr/>
              <a:t>8/10/2024</a:t>
            </a:fld>
            <a:endParaRPr lang="en-US">
              <a:solidFill>
                <a:prstClr val="black"/>
              </a:solidFill>
            </a:endParaRPr>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solidFill>
                <a:prstClr val="black"/>
              </a:solidFill>
            </a:endParaRPr>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5550555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solidFill>
                  <a:prstClr val="black"/>
                </a:solidFill>
              </a:rPr>
              <a:pPr/>
              <a:t>8/10/2024</a:t>
            </a:fld>
            <a:endParaRPr lang="en-US">
              <a:solidFill>
                <a:prstClr val="black"/>
              </a:solidFill>
            </a:endParaRPr>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solidFill>
                <a:prstClr val="black"/>
              </a:solidFill>
            </a:endParaRPr>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9918760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solidFill>
                  <a:prstClr val="black"/>
                </a:solidFill>
              </a:rPr>
              <a:pPr/>
              <a:t>8/10/2024</a:t>
            </a:fld>
            <a:endParaRPr lang="en-US">
              <a:solidFill>
                <a:prstClr val="black"/>
              </a:solidFill>
            </a:endParaRPr>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solidFill>
                <a:prstClr val="black"/>
              </a:solidFill>
            </a:endParaRPr>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9594239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solidFill>
                  <a:prstClr val="black"/>
                </a:solidFill>
              </a:rPr>
              <a:pPr/>
              <a:t>8/10/2024</a:t>
            </a:fld>
            <a:endParaRPr lang="en-US">
              <a:solidFill>
                <a:prstClr val="black"/>
              </a:solidFill>
            </a:endParaRPr>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solidFill>
                <a:prstClr val="black"/>
              </a:solidFill>
            </a:endParaRPr>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0142813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solidFill>
                  <a:prstClr val="black"/>
                </a:solidFill>
              </a:rPr>
              <a:pPr/>
              <a:t>8/10/2024</a:t>
            </a:fld>
            <a:endParaRPr lang="en-US">
              <a:solidFill>
                <a:prstClr val="black"/>
              </a:solidFill>
            </a:endParaRPr>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solidFill>
                <a:prstClr val="black"/>
              </a:solidFill>
            </a:endParaRPr>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7242523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solidFill>
                  <a:prstClr val="black"/>
                </a:solidFill>
              </a:rPr>
              <a:pPr/>
              <a:t>8/10/2024</a:t>
            </a:fld>
            <a:endParaRPr lang="en-US">
              <a:solidFill>
                <a:prstClr val="black"/>
              </a:solidFill>
            </a:endParaRPr>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solidFill>
                <a:prstClr val="black"/>
              </a:solidFill>
            </a:endParaRPr>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7785198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solidFill>
                  <a:prstClr val="black"/>
                </a:solidFill>
              </a:rPr>
              <a:pPr/>
              <a:t>8/10/2024</a:t>
            </a:fld>
            <a:endParaRPr lang="en-US">
              <a:solidFill>
                <a:prstClr val="black"/>
              </a:solidFill>
            </a:endParaRPr>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solidFill>
                <a:prstClr val="black"/>
              </a:solidFill>
            </a:endParaRPr>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234546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solidFill>
                  <a:prstClr val="black"/>
                </a:solidFill>
              </a:rPr>
              <a:pPr/>
              <a:t>8/10/2024</a:t>
            </a:fld>
            <a:endParaRPr lang="en-US">
              <a:solidFill>
                <a:prstClr val="black"/>
              </a:solidFill>
            </a:endParaRPr>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solidFill>
                <a:prstClr val="black"/>
              </a:solidFill>
            </a:endParaRPr>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880001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solidFill>
                  <a:prstClr val="black"/>
                </a:solidFill>
              </a:rPr>
              <a:pPr/>
              <a:t>8/10/2024</a:t>
            </a:fld>
            <a:endParaRPr lang="en-US">
              <a:solidFill>
                <a:prstClr val="black"/>
              </a:solidFill>
            </a:endParaRPr>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solidFill>
                <a:prstClr val="black"/>
              </a:solidFill>
            </a:endParaRPr>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72410794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solidFill>
                  <a:prstClr val="black"/>
                </a:solidFill>
              </a:rPr>
              <a:pPr/>
              <a:t>8/10/2024</a:t>
            </a:fld>
            <a:endParaRPr lang="en-US">
              <a:solidFill>
                <a:prstClr val="black"/>
              </a:solidFill>
            </a:endParaRPr>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solidFill>
                <a:prstClr val="black"/>
              </a:solidFill>
            </a:endParaRPr>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91028013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solidFill>
                  <a:prstClr val="black"/>
                </a:solidFill>
              </a:rPr>
              <a:pPr/>
              <a:t>8/10/2024</a:t>
            </a:fld>
            <a:endParaRPr lang="en-US">
              <a:solidFill>
                <a:prstClr val="black"/>
              </a:solidFill>
            </a:endParaRPr>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solidFill>
                <a:prstClr val="black"/>
              </a:solidFill>
            </a:endParaRPr>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3332687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solidFill>
                <a:prstClr val="black"/>
              </a:solidFill>
            </a:endParaRPr>
          </a:p>
        </p:txBody>
      </p:sp>
    </p:spTree>
    <p:extLst>
      <p:ext uri="{BB962C8B-B14F-4D97-AF65-F5344CB8AC3E}">
        <p14:creationId xmlns:p14="http://schemas.microsoft.com/office/powerpoint/2010/main" val="269013212"/>
      </p:ext>
    </p:extLst>
  </p:cSld>
  <p:clrMapOvr>
    <a:masterClrMapping/>
  </p:clrMapOvr>
  <p:transition spd="slow">
    <p:push dir="u"/>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solidFill>
                <a:prstClr val="black"/>
              </a:solidFill>
            </a:endParaRPr>
          </a:p>
        </p:txBody>
      </p:sp>
    </p:spTree>
    <p:extLst>
      <p:ext uri="{BB962C8B-B14F-4D97-AF65-F5344CB8AC3E}">
        <p14:creationId xmlns:p14="http://schemas.microsoft.com/office/powerpoint/2010/main" val="3265717940"/>
      </p:ext>
    </p:extLst>
  </p:cSld>
  <p:clrMapOvr>
    <a:masterClrMapping/>
  </p:clrMapOvr>
  <p:transition spd="slow">
    <p:push dir="u"/>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xmlns=""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xmlns=""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3050620459"/>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xmlns="" id="{5F0D51B9-A61A-4FDC-9E0F-E2A63E0E942C}"/>
              </a:ext>
              <a:ext uri="{C183D7F6-B498-43B3-948B-1728B52AA6E4}">
                <adec:decorative xmlns:adec="http://schemas.microsoft.com/office/drawing/2017/decorative" xmlns="" val="1"/>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xmlns=""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xmlns=""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311117423"/>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xmlns="" id="{A5A39C93-A915-45D6-953A-AAC473CA2FEC}"/>
              </a:ext>
            </a:extLst>
          </p:cNvPr>
          <p:cNvSpPr>
            <a:spLocks noGrp="1"/>
          </p:cNvSpPr>
          <p:nvPr>
            <p:ph type="ctrTitle"/>
          </p:nvPr>
        </p:nvSpPr>
        <p:spPr>
          <a:xfrm>
            <a:off x="404813" y="3678123"/>
            <a:ext cx="11386134" cy="830997"/>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xmlns=""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3182481633"/>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xmlns="" id="{72EBDB0D-AC97-40F0-9DD9-F997B00816C8}"/>
              </a:ext>
              <a:ext uri="{C183D7F6-B498-43B3-948B-1728B52AA6E4}">
                <adec:decorative xmlns:adec="http://schemas.microsoft.com/office/drawing/2017/decorative" xmlns="" val="1"/>
              </a:ext>
            </a:extLst>
          </p:cNvPr>
          <p:cNvSpPr/>
          <p:nvPr userDrawn="1"/>
        </p:nvSpPr>
        <p:spPr>
          <a:xfrm>
            <a:off x="-1" y="0"/>
            <a:ext cx="4749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solidFill>
                <a:srgbClr val="FFFFFF"/>
              </a:solidFill>
            </a:endParaRPr>
          </a:p>
        </p:txBody>
      </p:sp>
      <p:sp>
        <p:nvSpPr>
          <p:cNvPr id="2" name="Title 1">
            <a:extLst>
              <a:ext uri="{FF2B5EF4-FFF2-40B4-BE49-F238E27FC236}">
                <a16:creationId xmlns:a16="http://schemas.microsoft.com/office/drawing/2014/main" xmlns="" id="{4774F36F-3194-40C1-BFCB-D2FC8CB290B2}"/>
              </a:ext>
            </a:extLst>
          </p:cNvPr>
          <p:cNvSpPr>
            <a:spLocks noGrp="1"/>
          </p:cNvSpPr>
          <p:nvPr>
            <p:ph type="title"/>
          </p:nvPr>
        </p:nvSpPr>
        <p:spPr>
          <a:xfrm>
            <a:off x="404813" y="388188"/>
            <a:ext cx="4323035" cy="2392740"/>
          </a:xfrm>
        </p:spPr>
        <p:txBody>
          <a:bodyPr/>
          <a:lstStyle>
            <a:lvl1pPr>
              <a:defRPr sz="4000">
                <a:solidFill>
                  <a:schemeClr val="bg1"/>
                </a:solidFill>
              </a:defRPr>
            </a:lvl1pPr>
          </a:lstStyle>
          <a:p>
            <a:r>
              <a:rPr lang="en-US"/>
              <a:t>Click to edit Master title style</a:t>
            </a:r>
          </a:p>
        </p:txBody>
      </p:sp>
      <p:sp>
        <p:nvSpPr>
          <p:cNvPr id="5" name="Oval 20">
            <a:extLst>
              <a:ext uri="{FF2B5EF4-FFF2-40B4-BE49-F238E27FC236}">
                <a16:creationId xmlns:a16="http://schemas.microsoft.com/office/drawing/2014/main" xmlns="" id="{0B27F5C5-C656-4F2F-9EEE-B93F6E79E727}"/>
              </a:ext>
              <a:ext uri="{C183D7F6-B498-43B3-948B-1728B52AA6E4}">
                <adec:decorative xmlns:adec="http://schemas.microsoft.com/office/drawing/2017/decorative" xmlns="" val="1"/>
              </a:ext>
            </a:extLst>
          </p:cNvPr>
          <p:cNvSpPr/>
          <p:nvPr userDrawn="1"/>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Text Placeholder 4">
            <a:extLst>
              <a:ext uri="{FF2B5EF4-FFF2-40B4-BE49-F238E27FC236}">
                <a16:creationId xmlns:a16="http://schemas.microsoft.com/office/drawing/2014/main" xmlns=""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6" name="Text Placeholder 4">
            <a:extLst>
              <a:ext uri="{FF2B5EF4-FFF2-40B4-BE49-F238E27FC236}">
                <a16:creationId xmlns:a16="http://schemas.microsoft.com/office/drawing/2014/main" xmlns=""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7" name="Text Placeholder 7">
            <a:extLst>
              <a:ext uri="{FF2B5EF4-FFF2-40B4-BE49-F238E27FC236}">
                <a16:creationId xmlns:a16="http://schemas.microsoft.com/office/drawing/2014/main" xmlns=""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4" name="Oval 20">
            <a:extLst>
              <a:ext uri="{FF2B5EF4-FFF2-40B4-BE49-F238E27FC236}">
                <a16:creationId xmlns:a16="http://schemas.microsoft.com/office/drawing/2014/main" xmlns="" id="{71209714-A86B-492A-AC18-2DBD1D17EB98}"/>
              </a:ext>
              <a:ext uri="{C183D7F6-B498-43B3-948B-1728B52AA6E4}">
                <adec:decorative xmlns:adec="http://schemas.microsoft.com/office/drawing/2017/decorative" xmlns="" val="1"/>
              </a:ext>
            </a:extLst>
          </p:cNvPr>
          <p:cNvSpPr/>
          <p:nvPr userDrawn="1"/>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Text Placeholder 4">
            <a:extLst>
              <a:ext uri="{FF2B5EF4-FFF2-40B4-BE49-F238E27FC236}">
                <a16:creationId xmlns:a16="http://schemas.microsoft.com/office/drawing/2014/main" xmlns=""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10" name="Text Placeholder 4">
            <a:extLst>
              <a:ext uri="{FF2B5EF4-FFF2-40B4-BE49-F238E27FC236}">
                <a16:creationId xmlns:a16="http://schemas.microsoft.com/office/drawing/2014/main" xmlns=""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1" name="Text Placeholder 7">
            <a:extLst>
              <a:ext uri="{FF2B5EF4-FFF2-40B4-BE49-F238E27FC236}">
                <a16:creationId xmlns:a16="http://schemas.microsoft.com/office/drawing/2014/main" xmlns=""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3" name="Oval 20">
            <a:extLst>
              <a:ext uri="{FF2B5EF4-FFF2-40B4-BE49-F238E27FC236}">
                <a16:creationId xmlns:a16="http://schemas.microsoft.com/office/drawing/2014/main" xmlns="" id="{F88C0E2C-E612-44EC-9013-AD68C65B671C}"/>
              </a:ext>
              <a:ext uri="{C183D7F6-B498-43B3-948B-1728B52AA6E4}">
                <adec:decorative xmlns:adec="http://schemas.microsoft.com/office/drawing/2017/decorative" xmlns="" val="1"/>
              </a:ext>
            </a:extLst>
          </p:cNvPr>
          <p:cNvSpPr/>
          <p:nvPr userDrawn="1"/>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Text Placeholder 4">
            <a:extLst>
              <a:ext uri="{FF2B5EF4-FFF2-40B4-BE49-F238E27FC236}">
                <a16:creationId xmlns:a16="http://schemas.microsoft.com/office/drawing/2014/main" xmlns=""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8" name="Text Placeholder 4">
            <a:extLst>
              <a:ext uri="{FF2B5EF4-FFF2-40B4-BE49-F238E27FC236}">
                <a16:creationId xmlns:a16="http://schemas.microsoft.com/office/drawing/2014/main" xmlns=""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9" name="Text Placeholder 7">
            <a:extLst>
              <a:ext uri="{FF2B5EF4-FFF2-40B4-BE49-F238E27FC236}">
                <a16:creationId xmlns:a16="http://schemas.microsoft.com/office/drawing/2014/main" xmlns=""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17962662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fr-FR"/>
              <a:t>Modifiez le style du titre</a:t>
            </a:r>
            <a:endParaRPr lang="en-GB"/>
          </a:p>
        </p:txBody>
      </p:sp>
      <p:sp>
        <p:nvSpPr>
          <p:cNvPr id="20" name="Picture Placeholder 47">
            <a:extLst>
              <a:ext uri="{FF2B5EF4-FFF2-40B4-BE49-F238E27FC236}">
                <a16:creationId xmlns:a16="http://schemas.microsoft.com/office/drawing/2014/main" xmlns="" id="{51CA337D-4B25-44C1-847A-AC0D74277B60}"/>
              </a:ext>
              <a:ext uri="{C183D7F6-B498-43B3-948B-1728B52AA6E4}">
                <adec:decorative xmlns:adec="http://schemas.microsoft.com/office/drawing/2017/decorative" xmlns="" val="1"/>
              </a:ext>
            </a:extLst>
          </p:cNvPr>
          <p:cNvSpPr>
            <a:spLocks noGrp="1"/>
          </p:cNvSpPr>
          <p:nvPr>
            <p:ph type="pic" sz="quarter" idx="19"/>
          </p:nvPr>
        </p:nvSpPr>
        <p:spPr>
          <a:xfrm>
            <a:off x="0" y="1192909"/>
            <a:ext cx="5591944" cy="5260428"/>
          </a:xfrm>
          <a:prstGeom prst="rect">
            <a:avLst/>
          </a:prstGeom>
        </p:spPr>
        <p:txBody>
          <a:bodyPr anchor="ctr"/>
          <a:lstStyle>
            <a:lvl1pPr algn="ctr">
              <a:defRPr/>
            </a:lvl1pPr>
          </a:lstStyle>
          <a:p>
            <a:r>
              <a:rPr lang="fr-FR"/>
              <a:t>Cliquez sur l'icône pour ajouter une image</a:t>
            </a:r>
            <a:endParaRPr lang="pt-PT"/>
          </a:p>
        </p:txBody>
      </p:sp>
      <p:sp>
        <p:nvSpPr>
          <p:cNvPr id="12"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3"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4"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Tree>
    <p:extLst>
      <p:ext uri="{BB962C8B-B14F-4D97-AF65-F5344CB8AC3E}">
        <p14:creationId xmlns:p14="http://schemas.microsoft.com/office/powerpoint/2010/main" val="301747784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xmlns="" id="{006B5C2B-B0BF-4136-9EC7-0E7F54D1D264}"/>
              </a:ext>
            </a:extLst>
          </p:cNvPr>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37426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solidFill>
                  <a:prstClr val="black"/>
                </a:solidFill>
              </a:rPr>
              <a:pPr/>
              <a:t>8/10/2024</a:t>
            </a:fld>
            <a:endParaRPr lang="en-US">
              <a:solidFill>
                <a:prstClr val="black"/>
              </a:solidFill>
            </a:endParaRPr>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solidFill>
                <a:prstClr val="black"/>
              </a:solidFill>
            </a:endParaRPr>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93423361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4" name="Text Placeholder 3"/>
          <p:cNvSpPr>
            <a:spLocks noGrp="1"/>
          </p:cNvSpPr>
          <p:nvPr>
            <p:ph type="body" sz="quarter" idx="10"/>
          </p:nvPr>
        </p:nvSpPr>
        <p:spPr>
          <a:xfrm>
            <a:off x="404812" y="1899138"/>
            <a:ext cx="11379201" cy="45706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99805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Tree>
    <p:extLst>
      <p:ext uri="{BB962C8B-B14F-4D97-AF65-F5344CB8AC3E}">
        <p14:creationId xmlns:p14="http://schemas.microsoft.com/office/powerpoint/2010/main" val="328416802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96D1AE-BB05-402A-8454-CE893B60496E}"/>
              </a:ext>
            </a:extLst>
          </p:cNvPr>
          <p:cNvSpPr>
            <a:spLocks noGrp="1"/>
          </p:cNvSpPr>
          <p:nvPr>
            <p:ph type="title"/>
          </p:nvPr>
        </p:nvSpPr>
        <p:spPr/>
        <p:txBody>
          <a:bodyPr/>
          <a:lstStyle/>
          <a:p>
            <a:r>
              <a:rPr lang="en-US"/>
              <a:t>Click to edit Master title style</a:t>
            </a:r>
            <a:endParaRPr lang="de-DE"/>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xmlns=""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51596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ntent 3 columns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294515F3-E20E-47CC-8314-0A030AB3D1FD}"/>
              </a:ext>
            </a:extLst>
          </p:cNvPr>
          <p:cNvSpPr>
            <a:spLocks noGrp="1"/>
          </p:cNvSpPr>
          <p:nvPr>
            <p:ph type="title"/>
          </p:nvPr>
        </p:nvSpPr>
        <p:spPr/>
        <p:txBody>
          <a:bodyPr/>
          <a:lstStyle/>
          <a:p>
            <a:r>
              <a:rPr lang="en-US"/>
              <a:t>Click to edit Master title style</a:t>
            </a:r>
            <a:endParaRPr lang="de-DE"/>
          </a:p>
        </p:txBody>
      </p:sp>
      <p:sp>
        <p:nvSpPr>
          <p:cNvPr id="4"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3" name="Text Placeholder 7">
            <a:extLst>
              <a:ext uri="{FF2B5EF4-FFF2-40B4-BE49-F238E27FC236}">
                <a16:creationId xmlns:a16="http://schemas.microsoft.com/office/drawing/2014/main" xmlns=""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xmlns="" id="{D8D7F005-BA7C-423E-87B0-6782D88233F6}"/>
              </a:ext>
            </a:extLst>
          </p:cNvPr>
          <p:cNvSpPr>
            <a:spLocks noGrp="1"/>
          </p:cNvSpPr>
          <p:nvPr>
            <p:ph type="body" sz="quarter" idx="15" hasCustomPrompt="1"/>
          </p:nvPr>
        </p:nvSpPr>
        <p:spPr>
          <a:xfrm>
            <a:off x="4371047"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xmlns=""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a:extLst>
              <a:ext uri="{FF2B5EF4-FFF2-40B4-BE49-F238E27FC236}">
                <a16:creationId xmlns:a16="http://schemas.microsoft.com/office/drawing/2014/main" xmlns="" id="{D8D7F005-BA7C-423E-87B0-6782D88233F6}"/>
              </a:ext>
            </a:extLst>
          </p:cNvPr>
          <p:cNvSpPr>
            <a:spLocks noGrp="1"/>
          </p:cNvSpPr>
          <p:nvPr>
            <p:ph type="body" sz="quarter" idx="17" hasCustomPrompt="1"/>
          </p:nvPr>
        </p:nvSpPr>
        <p:spPr>
          <a:xfrm>
            <a:off x="8330755"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xmlns=""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349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ent 3 column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8A66D25-366C-4142-B5D9-9A4107D8BC80}"/>
              </a:ext>
            </a:extLst>
          </p:cNvPr>
          <p:cNvSpPr>
            <a:spLocks noGrp="1"/>
          </p:cNvSpPr>
          <p:nvPr>
            <p:ph type="title"/>
          </p:nvPr>
        </p:nvSpPr>
        <p:spPr/>
        <p:txBody>
          <a:bodyPr/>
          <a:lstStyle/>
          <a:p>
            <a:r>
              <a:rPr lang="en-US"/>
              <a:t>Click to edit Master title style</a:t>
            </a:r>
            <a:endParaRPr lang="de-DE"/>
          </a:p>
        </p:txBody>
      </p:sp>
      <p:sp>
        <p:nvSpPr>
          <p:cNvPr id="13" name="Rectangle 12">
            <a:extLst>
              <a:ext uri="{FF2B5EF4-FFF2-40B4-BE49-F238E27FC236}">
                <a16:creationId xmlns:a16="http://schemas.microsoft.com/office/drawing/2014/main" xmlns=""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6" name="Text Placeholder 4">
            <a:extLst>
              <a:ext uri="{FF2B5EF4-FFF2-40B4-BE49-F238E27FC236}">
                <a16:creationId xmlns:a16="http://schemas.microsoft.com/office/drawing/2014/main" xmlns=""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2" name="Text Placeholder 7">
            <a:extLst>
              <a:ext uri="{FF2B5EF4-FFF2-40B4-BE49-F238E27FC236}">
                <a16:creationId xmlns:a16="http://schemas.microsoft.com/office/drawing/2014/main" xmlns=""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xmlns=""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8" name="Text Placeholder 4">
            <a:extLst>
              <a:ext uri="{FF2B5EF4-FFF2-40B4-BE49-F238E27FC236}">
                <a16:creationId xmlns:a16="http://schemas.microsoft.com/office/drawing/2014/main" xmlns=""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3" name="Text Placeholder 7">
            <a:extLst>
              <a:ext uri="{FF2B5EF4-FFF2-40B4-BE49-F238E27FC236}">
                <a16:creationId xmlns:a16="http://schemas.microsoft.com/office/drawing/2014/main" xmlns=""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xmlns=""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9" name="Text Placeholder 4">
            <a:extLst>
              <a:ext uri="{FF2B5EF4-FFF2-40B4-BE49-F238E27FC236}">
                <a16:creationId xmlns:a16="http://schemas.microsoft.com/office/drawing/2014/main" xmlns=""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4" name="Text Placeholder 7">
            <a:extLst>
              <a:ext uri="{FF2B5EF4-FFF2-40B4-BE49-F238E27FC236}">
                <a16:creationId xmlns:a16="http://schemas.microsoft.com/office/drawing/2014/main" xmlns=""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759292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360916219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E6BB52B-0C5D-4023-89D5-282E9A520223}"/>
              </a:ext>
            </a:extLst>
          </p:cNvPr>
          <p:cNvSpPr>
            <a:spLocks noGrp="1"/>
          </p:cNvSpPr>
          <p:nvPr>
            <p:ph type="title"/>
          </p:nvPr>
        </p:nvSpPr>
        <p:spPr/>
        <p:txBody>
          <a:bodyPr/>
          <a:lstStyle>
            <a:lvl1pPr>
              <a:defRPr>
                <a:solidFill>
                  <a:schemeClr val="bg1"/>
                </a:solidFill>
              </a:defRPr>
            </a:lvl1pPr>
          </a:lstStyle>
          <a:p>
            <a:r>
              <a:rPr lang="en-US" dirty="0"/>
              <a:t>Click to edit Master title style</a:t>
            </a:r>
            <a:endParaRPr lang="de-DE" dirty="0"/>
          </a:p>
        </p:txBody>
      </p:sp>
      <p:sp>
        <p:nvSpPr>
          <p:cNvPr id="10" name="Espace réservé du texte 9">
            <a:extLst>
              <a:ext uri="{FF2B5EF4-FFF2-40B4-BE49-F238E27FC236}">
                <a16:creationId xmlns:a16="http://schemas.microsoft.com/office/drawing/2014/main" xmlns=""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75540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0C89E73A-8AF6-4995-85C4-948312F9A282}"/>
              </a:ext>
            </a:extLst>
          </p:cNvPr>
          <p:cNvSpPr>
            <a:spLocks noGrp="1"/>
          </p:cNvSpPr>
          <p:nvPr>
            <p:ph type="title"/>
          </p:nvPr>
        </p:nvSpPr>
        <p:spPr/>
        <p:txBody>
          <a:bodyPr/>
          <a:lstStyle/>
          <a:p>
            <a:r>
              <a:rPr lang="en-US"/>
              <a:t>Click to edit Master title style</a:t>
            </a:r>
            <a:endParaRPr lang="de-DE"/>
          </a:p>
        </p:txBody>
      </p:sp>
      <p:sp>
        <p:nvSpPr>
          <p:cNvPr id="9" name="Espace réservé du texte 8">
            <a:extLst>
              <a:ext uri="{FF2B5EF4-FFF2-40B4-BE49-F238E27FC236}">
                <a16:creationId xmlns:a16="http://schemas.microsoft.com/office/drawing/2014/main" xmlns=""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870612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ection Break dark">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xmlns=""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3" name="Subtitle">
            <a:extLst>
              <a:ext uri="{FF2B5EF4-FFF2-40B4-BE49-F238E27FC236}">
                <a16:creationId xmlns:a16="http://schemas.microsoft.com/office/drawing/2014/main" xmlns=""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xmlns=""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2276060253"/>
      </p:ext>
    </p:extLst>
  </p:cSld>
  <p:clrMapOvr>
    <a:masterClrMapping/>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925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solidFill>
                  <a:prstClr val="black"/>
                </a:solidFill>
              </a:rPr>
              <a:pPr/>
              <a:t>8/10/2024</a:t>
            </a:fld>
            <a:endParaRPr lang="en-US">
              <a:solidFill>
                <a:prstClr val="black"/>
              </a:solidFill>
            </a:endParaRPr>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solidFill>
                <a:prstClr val="black"/>
              </a:solidFill>
            </a:endParaRPr>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6063135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Full picture white Pi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9593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ull picture blue Pi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945396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22" name="Image 27">
            <a:extLst>
              <a:ext uri="{FF2B5EF4-FFF2-40B4-BE49-F238E27FC236}">
                <a16:creationId xmlns:a16="http://schemas.microsoft.com/office/drawing/2014/main" xmlns="" id="{2653E184-E27F-464F-A02D-7936F32A6DF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dirty="0">
                <a:solidFill>
                  <a:srgbClr val="FFFFFF"/>
                </a:solidFill>
                <a:cs typeface="Arial"/>
              </a:rPr>
              <a:t>This presentation contains information that may be privileged or confidential and is the property of the Capgemini Group.</a:t>
            </a:r>
          </a:p>
          <a:p>
            <a:pPr>
              <a:spcAft>
                <a:spcPts val="600"/>
              </a:spcAft>
            </a:pPr>
            <a:r>
              <a:rPr lang="en-US" sz="700" dirty="0">
                <a:solidFill>
                  <a:srgbClr val="FFFFFF"/>
                </a:solidFill>
                <a:cs typeface="Arial"/>
              </a:rPr>
              <a:t>Copyright © 2022 Capgemini. All rights reserved.</a:t>
            </a:r>
          </a:p>
        </p:txBody>
      </p:sp>
      <p:pic>
        <p:nvPicPr>
          <p:cNvPr id="28" name="Image 27">
            <a:extLst>
              <a:ext uri="{FF2B5EF4-FFF2-40B4-BE49-F238E27FC236}">
                <a16:creationId xmlns:a16="http://schemas.microsoft.com/office/drawing/2014/main" xmlns="" id="{CFD4BD67-7A96-4F02-AD8B-7157189FD6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pic>
        <p:nvPicPr>
          <p:cNvPr id="13" name="Picture 7">
            <a:extLst>
              <a:ext uri="{FF2B5EF4-FFF2-40B4-BE49-F238E27FC236}">
                <a16:creationId xmlns:a16="http://schemas.microsoft.com/office/drawing/2014/main" xmlns="" id="{F9B42E50-405D-4320-932D-4A5EAD8D82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pic>
        <p:nvPicPr>
          <p:cNvPr id="24" name="Picture 7">
            <a:extLst>
              <a:ext uri="{FF2B5EF4-FFF2-40B4-BE49-F238E27FC236}">
                <a16:creationId xmlns:a16="http://schemas.microsoft.com/office/drawing/2014/main" xmlns="" id="{9A2DB9F8-D1A6-406F-8D02-80C6F3B8C9A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grpSp>
        <p:nvGrpSpPr>
          <p:cNvPr id="17" name="Group 16">
            <a:extLst>
              <a:ext uri="{FF2B5EF4-FFF2-40B4-BE49-F238E27FC236}">
                <a16:creationId xmlns:a16="http://schemas.microsoft.com/office/drawing/2014/main" xmlns="" id="{D14E2206-0846-452F-B8E2-F41E142A9380}"/>
              </a:ext>
            </a:extLst>
          </p:cNvPr>
          <p:cNvGrpSpPr/>
          <p:nvPr userDrawn="1"/>
        </p:nvGrpSpPr>
        <p:grpSpPr>
          <a:xfrm>
            <a:off x="425840" y="4968013"/>
            <a:ext cx="1866702" cy="333195"/>
            <a:chOff x="426720" y="4976083"/>
            <a:chExt cx="1866702" cy="333195"/>
          </a:xfrm>
        </p:grpSpPr>
        <p:pic>
          <p:nvPicPr>
            <p:cNvPr id="18" name="Picture 2">
              <a:hlinkClick r:id="rId4"/>
              <a:extLst>
                <a:ext uri="{FF2B5EF4-FFF2-40B4-BE49-F238E27FC236}">
                  <a16:creationId xmlns:a16="http://schemas.microsoft.com/office/drawing/2014/main" xmlns="" id="{3A0A9BEB-91BD-44D8-A1F8-E1C479D07CAE}"/>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19" name="Picture 4">
              <a:hlinkClick r:id="rId6"/>
              <a:extLst>
                <a:ext uri="{FF2B5EF4-FFF2-40B4-BE49-F238E27FC236}">
                  <a16:creationId xmlns:a16="http://schemas.microsoft.com/office/drawing/2014/main" xmlns="" id="{FB87B49B-AF97-4CA0-A71A-9690DB2F2667}"/>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20" name="Picture 5">
              <a:hlinkClick r:id="rId8"/>
              <a:extLst>
                <a:ext uri="{FF2B5EF4-FFF2-40B4-BE49-F238E27FC236}">
                  <a16:creationId xmlns:a16="http://schemas.microsoft.com/office/drawing/2014/main" xmlns="" id="{AD029E14-A721-4F75-826F-752859D65D09}"/>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21" name="Picture 6">
              <a:hlinkClick r:id="rId10"/>
              <a:extLst>
                <a:ext uri="{FF2B5EF4-FFF2-40B4-BE49-F238E27FC236}">
                  <a16:creationId xmlns:a16="http://schemas.microsoft.com/office/drawing/2014/main" xmlns="" id="{8336DA4B-F1A6-45CE-B333-6872A900C0EB}"/>
                </a:ext>
              </a:extLst>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32" name="Picture 7">
              <a:hlinkClick r:id="rId12"/>
              <a:extLst>
                <a:ext uri="{FF2B5EF4-FFF2-40B4-BE49-F238E27FC236}">
                  <a16:creationId xmlns:a16="http://schemas.microsoft.com/office/drawing/2014/main" xmlns="" id="{12978F76-BF51-4A5E-9D45-6A9899B735C7}"/>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14" name="Rectangle 13">
            <a:extLst>
              <a:ext uri="{FF2B5EF4-FFF2-40B4-BE49-F238E27FC236}">
                <a16:creationId xmlns:a16="http://schemas.microsoft.com/office/drawing/2014/main" xmlns="" id="{16CD18DC-5296-4E9B-B802-3111F56DCAE8}"/>
              </a:ext>
            </a:extLst>
          </p:cNvPr>
          <p:cNvSpPr/>
          <p:nvPr userDrawn="1"/>
        </p:nvSpPr>
        <p:spPr>
          <a:xfrm>
            <a:off x="6536185" y="2920221"/>
            <a:ext cx="4672383"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dirty="0">
                <a:solidFill>
                  <a:srgbClr val="FFFFFF"/>
                </a:solidFill>
              </a:rPr>
              <a:t>As the digital innovation, design and transformation brand of the Capgemini Group, Capgemini Invent enables </a:t>
            </a:r>
            <a:r>
              <a:rPr lang="en-US" sz="900" dirty="0" err="1">
                <a:solidFill>
                  <a:srgbClr val="FFFFFF"/>
                </a:solidFill>
              </a:rPr>
              <a:t>CxOs</a:t>
            </a:r>
            <a:r>
              <a:rPr lang="en-US" sz="900" dirty="0">
                <a:solidFill>
                  <a:srgbClr val="FFFFFF"/>
                </a:solidFill>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dirty="0">
              <a:solidFill>
                <a:srgbClr val="FFFFFF"/>
              </a:solidFill>
            </a:endParaRPr>
          </a:p>
          <a:p>
            <a:pPr algn="just"/>
            <a:r>
              <a:rPr lang="en-US" sz="900" dirty="0">
                <a:solidFill>
                  <a:srgbClr val="FFFFFF"/>
                </a:solidFill>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5" name="Rectangle 14">
            <a:extLst>
              <a:ext uri="{FF2B5EF4-FFF2-40B4-BE49-F238E27FC236}">
                <a16:creationId xmlns:a16="http://schemas.microsoft.com/office/drawing/2014/main" xmlns="" id="{CDC2645E-1EE6-40C4-88AC-C437D7229BF7}"/>
              </a:ext>
            </a:extLst>
          </p:cNvPr>
          <p:cNvSpPr/>
          <p:nvPr userDrawn="1"/>
        </p:nvSpPr>
        <p:spPr>
          <a:xfrm>
            <a:off x="6536184" y="2540957"/>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rgbClr val="FFFFFF"/>
                </a:solidFill>
              </a:rPr>
              <a:t>About Capgemini Invent</a:t>
            </a:r>
          </a:p>
        </p:txBody>
      </p:sp>
      <p:sp>
        <p:nvSpPr>
          <p:cNvPr id="16" name="Rectangle 15">
            <a:extLst>
              <a:ext uri="{FF2B5EF4-FFF2-40B4-BE49-F238E27FC236}">
                <a16:creationId xmlns:a16="http://schemas.microsoft.com/office/drawing/2014/main" xmlns="" id="{CF2B8552-A073-4BDB-9C1F-CC73864F2509}"/>
              </a:ext>
            </a:extLst>
          </p:cNvPr>
          <p:cNvSpPr/>
          <p:nvPr userDrawn="1"/>
        </p:nvSpPr>
        <p:spPr>
          <a:xfrm>
            <a:off x="6536184" y="5301208"/>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ts val="1200"/>
              </a:lnSpc>
              <a:defRPr/>
            </a:pPr>
            <a:r>
              <a:rPr lang="en-GB" sz="900" dirty="0">
                <a:solidFill>
                  <a:srgbClr val="FFFFFF"/>
                </a:solidFill>
              </a:rPr>
              <a:t>Get The Future You Want </a:t>
            </a:r>
            <a:r>
              <a:rPr lang="en-US" sz="900" dirty="0">
                <a:solidFill>
                  <a:srgbClr val="FFFFFF"/>
                </a:solidFill>
              </a:rPr>
              <a:t>|</a:t>
            </a:r>
            <a:r>
              <a:rPr lang="en-GB" sz="900" dirty="0">
                <a:solidFill>
                  <a:srgbClr val="FFFFFF"/>
                </a:solidFill>
              </a:rPr>
              <a:t> </a:t>
            </a:r>
            <a:r>
              <a:rPr lang="en-US" sz="1050" dirty="0">
                <a:solidFill>
                  <a:srgbClr val="12ABDB"/>
                </a:solidFill>
              </a:rPr>
              <a:t>www.capgemini.com/invent</a:t>
            </a:r>
          </a:p>
        </p:txBody>
      </p:sp>
    </p:spTree>
    <p:extLst>
      <p:ext uri="{BB962C8B-B14F-4D97-AF65-F5344CB8AC3E}">
        <p14:creationId xmlns:p14="http://schemas.microsoft.com/office/powerpoint/2010/main" val="1452310738"/>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blank" preserve="1">
  <p:cSld name="2_Final Slide 2">
    <p:bg>
      <p:bgPr>
        <a:solidFill>
          <a:srgbClr val="272936"/>
        </a:solidFill>
        <a:effectLst/>
      </p:bgPr>
    </p:bg>
    <p:spTree>
      <p:nvGrpSpPr>
        <p:cNvPr id="1" name=""/>
        <p:cNvGrpSpPr/>
        <p:nvPr/>
      </p:nvGrpSpPr>
      <p:grpSpPr>
        <a:xfrm>
          <a:off x="0" y="0"/>
          <a:ext cx="0" cy="0"/>
          <a:chOff x="0" y="0"/>
          <a:chExt cx="0" cy="0"/>
        </a:xfrm>
      </p:grpSpPr>
      <p:pic>
        <p:nvPicPr>
          <p:cNvPr id="23" name="Image 15">
            <a:extLst>
              <a:ext uri="{FF2B5EF4-FFF2-40B4-BE49-F238E27FC236}">
                <a16:creationId xmlns:a16="http://schemas.microsoft.com/office/drawing/2014/main" xmlns="" id="{72353042-8620-4589-828D-2CC6B49B1C5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pic>
        <p:nvPicPr>
          <p:cNvPr id="16" name="Image 15">
            <a:extLst>
              <a:ext uri="{FF2B5EF4-FFF2-40B4-BE49-F238E27FC236}">
                <a16:creationId xmlns:a16="http://schemas.microsoft.com/office/drawing/2014/main" xmlns="" id="{0489A022-D524-4B27-A5EC-7E24500CC9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a:spcAft>
                <a:spcPts val="600"/>
              </a:spcAft>
            </a:pPr>
            <a:r>
              <a:rPr lang="en-US" sz="700" dirty="0">
                <a:solidFill>
                  <a:srgbClr val="FFFFFF"/>
                </a:solidFill>
                <a:cs typeface="Arial"/>
              </a:rPr>
              <a:t>This presentation contains information that may be privileged or confidential and is the property of the Capgemini Group.</a:t>
            </a:r>
          </a:p>
          <a:p>
            <a:pPr>
              <a:spcAft>
                <a:spcPts val="600"/>
              </a:spcAft>
            </a:pPr>
            <a:r>
              <a:rPr lang="en-US" sz="700" dirty="0">
                <a:solidFill>
                  <a:srgbClr val="FFFFFF"/>
                </a:solidFill>
                <a:cs typeface="Arial"/>
              </a:rPr>
              <a:t>Copyright © 2022 Capgemini. All rights reserved.</a:t>
            </a:r>
          </a:p>
        </p:txBody>
      </p:sp>
      <p:pic>
        <p:nvPicPr>
          <p:cNvPr id="26" name="Picture 7">
            <a:extLst>
              <a:ext uri="{FF2B5EF4-FFF2-40B4-BE49-F238E27FC236}">
                <a16:creationId xmlns:a16="http://schemas.microsoft.com/office/drawing/2014/main" xmlns="" id="{771E6B48-4DF0-43D5-A92F-C861B5F0CB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pic>
        <p:nvPicPr>
          <p:cNvPr id="29" name="Picture 7">
            <a:extLst>
              <a:ext uri="{FF2B5EF4-FFF2-40B4-BE49-F238E27FC236}">
                <a16:creationId xmlns:a16="http://schemas.microsoft.com/office/drawing/2014/main" xmlns="" id="{3E2EED41-0F87-41C1-B63B-F74E6DC725B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grpSp>
        <p:nvGrpSpPr>
          <p:cNvPr id="27" name="Group 26">
            <a:extLst>
              <a:ext uri="{FF2B5EF4-FFF2-40B4-BE49-F238E27FC236}">
                <a16:creationId xmlns:a16="http://schemas.microsoft.com/office/drawing/2014/main" xmlns="" id="{859AA4BA-0EE8-43A4-B27B-81642B0FC8EF}"/>
              </a:ext>
            </a:extLst>
          </p:cNvPr>
          <p:cNvGrpSpPr/>
          <p:nvPr userDrawn="1"/>
        </p:nvGrpSpPr>
        <p:grpSpPr>
          <a:xfrm>
            <a:off x="464334" y="5214282"/>
            <a:ext cx="1866702" cy="333195"/>
            <a:chOff x="426720" y="4976083"/>
            <a:chExt cx="1866702" cy="333195"/>
          </a:xfrm>
        </p:grpSpPr>
        <p:pic>
          <p:nvPicPr>
            <p:cNvPr id="30" name="Picture 2">
              <a:hlinkClick r:id="rId4"/>
              <a:extLst>
                <a:ext uri="{FF2B5EF4-FFF2-40B4-BE49-F238E27FC236}">
                  <a16:creationId xmlns:a16="http://schemas.microsoft.com/office/drawing/2014/main" xmlns="" id="{7C2A321C-4524-41AA-AF64-C7364DEE2B5C}"/>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32" name="Picture 4">
              <a:hlinkClick r:id="rId6"/>
              <a:extLst>
                <a:ext uri="{FF2B5EF4-FFF2-40B4-BE49-F238E27FC236}">
                  <a16:creationId xmlns:a16="http://schemas.microsoft.com/office/drawing/2014/main" xmlns="" id="{C7DB3AFC-F9AF-4117-9CF8-3A0BE41E265D}"/>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33" name="Picture 5">
              <a:hlinkClick r:id="rId8"/>
              <a:extLst>
                <a:ext uri="{FF2B5EF4-FFF2-40B4-BE49-F238E27FC236}">
                  <a16:creationId xmlns:a16="http://schemas.microsoft.com/office/drawing/2014/main" xmlns="" id="{1DEF3512-B022-489A-91E2-D4E6A77C3D1A}"/>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34" name="Picture 6">
              <a:hlinkClick r:id="rId10"/>
              <a:extLst>
                <a:ext uri="{FF2B5EF4-FFF2-40B4-BE49-F238E27FC236}">
                  <a16:creationId xmlns:a16="http://schemas.microsoft.com/office/drawing/2014/main" xmlns="" id="{8E9836A8-7DD6-4996-89BC-59A9D3CA40F1}"/>
                </a:ext>
              </a:extLst>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35" name="Picture 7">
              <a:hlinkClick r:id="rId12"/>
              <a:extLst>
                <a:ext uri="{FF2B5EF4-FFF2-40B4-BE49-F238E27FC236}">
                  <a16:creationId xmlns:a16="http://schemas.microsoft.com/office/drawing/2014/main" xmlns="" id="{AD49535D-AF5D-41B4-9ED1-BEC941DF69AA}"/>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13" name="Rectangle 12">
            <a:extLst>
              <a:ext uri="{FF2B5EF4-FFF2-40B4-BE49-F238E27FC236}">
                <a16:creationId xmlns:a16="http://schemas.microsoft.com/office/drawing/2014/main" xmlns="" id="{318C0B60-7064-4276-9284-C12E695C04A7}"/>
              </a:ext>
            </a:extLst>
          </p:cNvPr>
          <p:cNvSpPr/>
          <p:nvPr userDrawn="1"/>
        </p:nvSpPr>
        <p:spPr>
          <a:xfrm>
            <a:off x="428633" y="1446176"/>
            <a:ext cx="4732250"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dirty="0">
                <a:solidFill>
                  <a:srgbClr val="FFFFFF"/>
                </a:solidFill>
              </a:rPr>
              <a:t>As the digital innovation, design and transformation brand of the Capgemini Group, Capgemini Invent enables </a:t>
            </a:r>
            <a:r>
              <a:rPr lang="en-US" sz="900" dirty="0" err="1">
                <a:solidFill>
                  <a:srgbClr val="FFFFFF"/>
                </a:solidFill>
              </a:rPr>
              <a:t>CxOs</a:t>
            </a:r>
            <a:r>
              <a:rPr lang="en-US" sz="900" dirty="0">
                <a:solidFill>
                  <a:srgbClr val="FFFFFF"/>
                </a:solidFill>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dirty="0">
              <a:solidFill>
                <a:srgbClr val="FFFFFF"/>
              </a:solidFill>
            </a:endParaRPr>
          </a:p>
          <a:p>
            <a:pPr algn="just"/>
            <a:r>
              <a:rPr lang="en-US" sz="900" dirty="0">
                <a:solidFill>
                  <a:srgbClr val="FFFFFF"/>
                </a:solidFill>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4" name="Rectangle 13">
            <a:extLst>
              <a:ext uri="{FF2B5EF4-FFF2-40B4-BE49-F238E27FC236}">
                <a16:creationId xmlns:a16="http://schemas.microsoft.com/office/drawing/2014/main" xmlns="" id="{560067FE-1751-453C-8D09-851893AAA965}"/>
              </a:ext>
            </a:extLst>
          </p:cNvPr>
          <p:cNvSpPr/>
          <p:nvPr userDrawn="1"/>
        </p:nvSpPr>
        <p:spPr>
          <a:xfrm>
            <a:off x="428632" y="106691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rgbClr val="FFFFFF"/>
                </a:solidFill>
              </a:rPr>
              <a:t>About Capgemini Invent</a:t>
            </a:r>
          </a:p>
        </p:txBody>
      </p:sp>
      <p:sp>
        <p:nvSpPr>
          <p:cNvPr id="15" name="Rectangle 14">
            <a:extLst>
              <a:ext uri="{FF2B5EF4-FFF2-40B4-BE49-F238E27FC236}">
                <a16:creationId xmlns:a16="http://schemas.microsoft.com/office/drawing/2014/main" xmlns="" id="{1BA576E7-4DBB-4ECD-A1F5-1EC6B4AB905C}"/>
              </a:ext>
            </a:extLst>
          </p:cNvPr>
          <p:cNvSpPr/>
          <p:nvPr userDrawn="1"/>
        </p:nvSpPr>
        <p:spPr>
          <a:xfrm>
            <a:off x="426523" y="3786635"/>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Autofit/>
          </a:bodyPr>
          <a:lstStyle/>
          <a:p>
            <a:pPr>
              <a:lnSpc>
                <a:spcPts val="1200"/>
              </a:lnSpc>
              <a:defRPr/>
            </a:pPr>
            <a:r>
              <a:rPr lang="en-GB" sz="900" dirty="0">
                <a:solidFill>
                  <a:srgbClr val="FFFFFF"/>
                </a:solidFill>
              </a:rPr>
              <a:t>Get The Future You Want </a:t>
            </a:r>
            <a:r>
              <a:rPr lang="en-US" sz="900" dirty="0">
                <a:solidFill>
                  <a:srgbClr val="FFFFFF"/>
                </a:solidFill>
              </a:rPr>
              <a:t>|</a:t>
            </a:r>
            <a:r>
              <a:rPr lang="en-GB" sz="900" dirty="0">
                <a:solidFill>
                  <a:srgbClr val="FFFFFF"/>
                </a:solidFill>
              </a:rPr>
              <a:t> </a:t>
            </a:r>
            <a:r>
              <a:rPr lang="en-US" sz="1050" dirty="0">
                <a:solidFill>
                  <a:srgbClr val="12ABDB"/>
                </a:solidFill>
              </a:rPr>
              <a:t>www.capgemini.com/invent</a:t>
            </a:r>
          </a:p>
        </p:txBody>
      </p:sp>
    </p:spTree>
    <p:extLst>
      <p:ext uri="{BB962C8B-B14F-4D97-AF65-F5344CB8AC3E}">
        <p14:creationId xmlns:p14="http://schemas.microsoft.com/office/powerpoint/2010/main" val="395394002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xmlns=""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xmlns=""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897927532"/>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xmlns="" id="{5F0D51B9-A61A-4FDC-9E0F-E2A63E0E942C}"/>
              </a:ext>
              <a:ext uri="{C183D7F6-B498-43B3-948B-1728B52AA6E4}">
                <adec:decorative xmlns:adec="http://schemas.microsoft.com/office/drawing/2017/decorative" xmlns="" val="1"/>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xmlns=""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xmlns=""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044518170"/>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xmlns="" id="{A5A39C93-A915-45D6-953A-AAC473CA2FEC}"/>
              </a:ext>
            </a:extLst>
          </p:cNvPr>
          <p:cNvSpPr>
            <a:spLocks noGrp="1"/>
          </p:cNvSpPr>
          <p:nvPr>
            <p:ph type="ctrTitle"/>
          </p:nvPr>
        </p:nvSpPr>
        <p:spPr>
          <a:xfrm>
            <a:off x="404813" y="3678123"/>
            <a:ext cx="11386134" cy="830997"/>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xmlns=""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605385034"/>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xmlns="" id="{72EBDB0D-AC97-40F0-9DD9-F997B00816C8}"/>
              </a:ext>
              <a:ext uri="{C183D7F6-B498-43B3-948B-1728B52AA6E4}">
                <adec:decorative xmlns:adec="http://schemas.microsoft.com/office/drawing/2017/decorative" xmlns="" val="1"/>
              </a:ext>
            </a:extLst>
          </p:cNvPr>
          <p:cNvSpPr/>
          <p:nvPr userDrawn="1"/>
        </p:nvSpPr>
        <p:spPr>
          <a:xfrm>
            <a:off x="-1" y="0"/>
            <a:ext cx="4749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solidFill>
                <a:srgbClr val="FFFFFF"/>
              </a:solidFill>
            </a:endParaRPr>
          </a:p>
        </p:txBody>
      </p:sp>
      <p:sp>
        <p:nvSpPr>
          <p:cNvPr id="2" name="Title 1">
            <a:extLst>
              <a:ext uri="{FF2B5EF4-FFF2-40B4-BE49-F238E27FC236}">
                <a16:creationId xmlns:a16="http://schemas.microsoft.com/office/drawing/2014/main" xmlns="" id="{4774F36F-3194-40C1-BFCB-D2FC8CB290B2}"/>
              </a:ext>
            </a:extLst>
          </p:cNvPr>
          <p:cNvSpPr>
            <a:spLocks noGrp="1"/>
          </p:cNvSpPr>
          <p:nvPr>
            <p:ph type="title"/>
          </p:nvPr>
        </p:nvSpPr>
        <p:spPr>
          <a:xfrm>
            <a:off x="404813" y="388188"/>
            <a:ext cx="4323035" cy="2392740"/>
          </a:xfrm>
        </p:spPr>
        <p:txBody>
          <a:bodyPr/>
          <a:lstStyle>
            <a:lvl1pPr>
              <a:defRPr sz="4000">
                <a:solidFill>
                  <a:schemeClr val="bg1"/>
                </a:solidFill>
              </a:defRPr>
            </a:lvl1pPr>
          </a:lstStyle>
          <a:p>
            <a:r>
              <a:rPr lang="en-US"/>
              <a:t>Click to edit Master title style</a:t>
            </a:r>
          </a:p>
        </p:txBody>
      </p:sp>
      <p:sp>
        <p:nvSpPr>
          <p:cNvPr id="5" name="Oval 20">
            <a:extLst>
              <a:ext uri="{FF2B5EF4-FFF2-40B4-BE49-F238E27FC236}">
                <a16:creationId xmlns:a16="http://schemas.microsoft.com/office/drawing/2014/main" xmlns="" id="{0B27F5C5-C656-4F2F-9EEE-B93F6E79E727}"/>
              </a:ext>
              <a:ext uri="{C183D7F6-B498-43B3-948B-1728B52AA6E4}">
                <adec:decorative xmlns:adec="http://schemas.microsoft.com/office/drawing/2017/decorative" xmlns="" val="1"/>
              </a:ext>
            </a:extLst>
          </p:cNvPr>
          <p:cNvSpPr/>
          <p:nvPr userDrawn="1"/>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Text Placeholder 4">
            <a:extLst>
              <a:ext uri="{FF2B5EF4-FFF2-40B4-BE49-F238E27FC236}">
                <a16:creationId xmlns:a16="http://schemas.microsoft.com/office/drawing/2014/main" xmlns=""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6" name="Text Placeholder 4">
            <a:extLst>
              <a:ext uri="{FF2B5EF4-FFF2-40B4-BE49-F238E27FC236}">
                <a16:creationId xmlns:a16="http://schemas.microsoft.com/office/drawing/2014/main" xmlns=""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7" name="Text Placeholder 7">
            <a:extLst>
              <a:ext uri="{FF2B5EF4-FFF2-40B4-BE49-F238E27FC236}">
                <a16:creationId xmlns:a16="http://schemas.microsoft.com/office/drawing/2014/main" xmlns=""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4" name="Oval 20">
            <a:extLst>
              <a:ext uri="{FF2B5EF4-FFF2-40B4-BE49-F238E27FC236}">
                <a16:creationId xmlns:a16="http://schemas.microsoft.com/office/drawing/2014/main" xmlns="" id="{71209714-A86B-492A-AC18-2DBD1D17EB98}"/>
              </a:ext>
              <a:ext uri="{C183D7F6-B498-43B3-948B-1728B52AA6E4}">
                <adec:decorative xmlns:adec="http://schemas.microsoft.com/office/drawing/2017/decorative" xmlns="" val="1"/>
              </a:ext>
            </a:extLst>
          </p:cNvPr>
          <p:cNvSpPr/>
          <p:nvPr userDrawn="1"/>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Text Placeholder 4">
            <a:extLst>
              <a:ext uri="{FF2B5EF4-FFF2-40B4-BE49-F238E27FC236}">
                <a16:creationId xmlns:a16="http://schemas.microsoft.com/office/drawing/2014/main" xmlns=""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10" name="Text Placeholder 4">
            <a:extLst>
              <a:ext uri="{FF2B5EF4-FFF2-40B4-BE49-F238E27FC236}">
                <a16:creationId xmlns:a16="http://schemas.microsoft.com/office/drawing/2014/main" xmlns=""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1" name="Text Placeholder 7">
            <a:extLst>
              <a:ext uri="{FF2B5EF4-FFF2-40B4-BE49-F238E27FC236}">
                <a16:creationId xmlns:a16="http://schemas.microsoft.com/office/drawing/2014/main" xmlns=""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3" name="Oval 20">
            <a:extLst>
              <a:ext uri="{FF2B5EF4-FFF2-40B4-BE49-F238E27FC236}">
                <a16:creationId xmlns:a16="http://schemas.microsoft.com/office/drawing/2014/main" xmlns="" id="{F88C0E2C-E612-44EC-9013-AD68C65B671C}"/>
              </a:ext>
              <a:ext uri="{C183D7F6-B498-43B3-948B-1728B52AA6E4}">
                <adec:decorative xmlns:adec="http://schemas.microsoft.com/office/drawing/2017/decorative" xmlns="" val="1"/>
              </a:ext>
            </a:extLst>
          </p:cNvPr>
          <p:cNvSpPr/>
          <p:nvPr userDrawn="1"/>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Text Placeholder 4">
            <a:extLst>
              <a:ext uri="{FF2B5EF4-FFF2-40B4-BE49-F238E27FC236}">
                <a16:creationId xmlns:a16="http://schemas.microsoft.com/office/drawing/2014/main" xmlns=""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8" name="Text Placeholder 4">
            <a:extLst>
              <a:ext uri="{FF2B5EF4-FFF2-40B4-BE49-F238E27FC236}">
                <a16:creationId xmlns:a16="http://schemas.microsoft.com/office/drawing/2014/main" xmlns=""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9" name="Text Placeholder 7">
            <a:extLst>
              <a:ext uri="{FF2B5EF4-FFF2-40B4-BE49-F238E27FC236}">
                <a16:creationId xmlns:a16="http://schemas.microsoft.com/office/drawing/2014/main" xmlns=""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3972541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fr-FR"/>
              <a:t>Modifiez le style du titre</a:t>
            </a:r>
            <a:endParaRPr lang="en-GB"/>
          </a:p>
        </p:txBody>
      </p:sp>
      <p:sp>
        <p:nvSpPr>
          <p:cNvPr id="20" name="Picture Placeholder 47">
            <a:extLst>
              <a:ext uri="{FF2B5EF4-FFF2-40B4-BE49-F238E27FC236}">
                <a16:creationId xmlns:a16="http://schemas.microsoft.com/office/drawing/2014/main" xmlns="" id="{51CA337D-4B25-44C1-847A-AC0D74277B60}"/>
              </a:ext>
              <a:ext uri="{C183D7F6-B498-43B3-948B-1728B52AA6E4}">
                <adec:decorative xmlns:adec="http://schemas.microsoft.com/office/drawing/2017/decorative" xmlns="" val="1"/>
              </a:ext>
            </a:extLst>
          </p:cNvPr>
          <p:cNvSpPr>
            <a:spLocks noGrp="1"/>
          </p:cNvSpPr>
          <p:nvPr>
            <p:ph type="pic" sz="quarter" idx="19"/>
          </p:nvPr>
        </p:nvSpPr>
        <p:spPr>
          <a:xfrm>
            <a:off x="0" y="1192909"/>
            <a:ext cx="5591944" cy="5260428"/>
          </a:xfrm>
          <a:prstGeom prst="rect">
            <a:avLst/>
          </a:prstGeom>
        </p:spPr>
        <p:txBody>
          <a:bodyPr anchor="ctr"/>
          <a:lstStyle>
            <a:lvl1pPr algn="ctr">
              <a:defRPr/>
            </a:lvl1pPr>
          </a:lstStyle>
          <a:p>
            <a:r>
              <a:rPr lang="fr-FR"/>
              <a:t>Cliquez sur l'icône pour ajouter une image</a:t>
            </a:r>
            <a:endParaRPr lang="pt-PT"/>
          </a:p>
        </p:txBody>
      </p:sp>
      <p:sp>
        <p:nvSpPr>
          <p:cNvPr id="12"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3"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4"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Tree>
    <p:extLst>
      <p:ext uri="{BB962C8B-B14F-4D97-AF65-F5344CB8AC3E}">
        <p14:creationId xmlns:p14="http://schemas.microsoft.com/office/powerpoint/2010/main" val="153029919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xmlns="" id="{006B5C2B-B0BF-4136-9EC7-0E7F54D1D264}"/>
              </a:ext>
            </a:extLst>
          </p:cNvPr>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41147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solidFill>
                  <a:prstClr val="black"/>
                </a:solidFill>
              </a:rPr>
              <a:pPr/>
              <a:t>8/10/2024</a:t>
            </a:fld>
            <a:endParaRPr lang="en-US">
              <a:solidFill>
                <a:prstClr val="black"/>
              </a:solidFill>
            </a:endParaRPr>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solidFill>
                <a:prstClr val="black"/>
              </a:solidFill>
            </a:endParaRPr>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27675815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4" name="Text Placeholder 3"/>
          <p:cNvSpPr>
            <a:spLocks noGrp="1"/>
          </p:cNvSpPr>
          <p:nvPr>
            <p:ph type="body" sz="quarter" idx="10"/>
          </p:nvPr>
        </p:nvSpPr>
        <p:spPr>
          <a:xfrm>
            <a:off x="404812" y="1899138"/>
            <a:ext cx="11379201" cy="45706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2464942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Tree>
    <p:extLst>
      <p:ext uri="{BB962C8B-B14F-4D97-AF65-F5344CB8AC3E}">
        <p14:creationId xmlns:p14="http://schemas.microsoft.com/office/powerpoint/2010/main" val="52408708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96D1AE-BB05-402A-8454-CE893B60496E}"/>
              </a:ext>
            </a:extLst>
          </p:cNvPr>
          <p:cNvSpPr>
            <a:spLocks noGrp="1"/>
          </p:cNvSpPr>
          <p:nvPr>
            <p:ph type="title"/>
          </p:nvPr>
        </p:nvSpPr>
        <p:spPr/>
        <p:txBody>
          <a:bodyPr/>
          <a:lstStyle/>
          <a:p>
            <a:r>
              <a:rPr lang="en-US"/>
              <a:t>Click to edit Master title style</a:t>
            </a:r>
            <a:endParaRPr lang="de-DE"/>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xmlns=""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358925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ontent 3 columns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294515F3-E20E-47CC-8314-0A030AB3D1FD}"/>
              </a:ext>
            </a:extLst>
          </p:cNvPr>
          <p:cNvSpPr>
            <a:spLocks noGrp="1"/>
          </p:cNvSpPr>
          <p:nvPr>
            <p:ph type="title"/>
          </p:nvPr>
        </p:nvSpPr>
        <p:spPr/>
        <p:txBody>
          <a:bodyPr/>
          <a:lstStyle/>
          <a:p>
            <a:r>
              <a:rPr lang="en-US"/>
              <a:t>Click to edit Master title style</a:t>
            </a:r>
            <a:endParaRPr lang="de-DE"/>
          </a:p>
        </p:txBody>
      </p:sp>
      <p:sp>
        <p:nvSpPr>
          <p:cNvPr id="4"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3" name="Text Placeholder 7">
            <a:extLst>
              <a:ext uri="{FF2B5EF4-FFF2-40B4-BE49-F238E27FC236}">
                <a16:creationId xmlns:a16="http://schemas.microsoft.com/office/drawing/2014/main" xmlns=""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xmlns="" id="{D8D7F005-BA7C-423E-87B0-6782D88233F6}"/>
              </a:ext>
            </a:extLst>
          </p:cNvPr>
          <p:cNvSpPr>
            <a:spLocks noGrp="1"/>
          </p:cNvSpPr>
          <p:nvPr>
            <p:ph type="body" sz="quarter" idx="15" hasCustomPrompt="1"/>
          </p:nvPr>
        </p:nvSpPr>
        <p:spPr>
          <a:xfrm>
            <a:off x="4371047"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xmlns=""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a:extLst>
              <a:ext uri="{FF2B5EF4-FFF2-40B4-BE49-F238E27FC236}">
                <a16:creationId xmlns:a16="http://schemas.microsoft.com/office/drawing/2014/main" xmlns="" id="{D8D7F005-BA7C-423E-87B0-6782D88233F6}"/>
              </a:ext>
            </a:extLst>
          </p:cNvPr>
          <p:cNvSpPr>
            <a:spLocks noGrp="1"/>
          </p:cNvSpPr>
          <p:nvPr>
            <p:ph type="body" sz="quarter" idx="17" hasCustomPrompt="1"/>
          </p:nvPr>
        </p:nvSpPr>
        <p:spPr>
          <a:xfrm>
            <a:off x="8330755"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xmlns=""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676685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ntent 3 column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8A66D25-366C-4142-B5D9-9A4107D8BC80}"/>
              </a:ext>
            </a:extLst>
          </p:cNvPr>
          <p:cNvSpPr>
            <a:spLocks noGrp="1"/>
          </p:cNvSpPr>
          <p:nvPr>
            <p:ph type="title"/>
          </p:nvPr>
        </p:nvSpPr>
        <p:spPr/>
        <p:txBody>
          <a:bodyPr/>
          <a:lstStyle/>
          <a:p>
            <a:r>
              <a:rPr lang="en-US"/>
              <a:t>Click to edit Master title style</a:t>
            </a:r>
            <a:endParaRPr lang="de-DE"/>
          </a:p>
        </p:txBody>
      </p:sp>
      <p:sp>
        <p:nvSpPr>
          <p:cNvPr id="13" name="Rectangle 12">
            <a:extLst>
              <a:ext uri="{FF2B5EF4-FFF2-40B4-BE49-F238E27FC236}">
                <a16:creationId xmlns:a16="http://schemas.microsoft.com/office/drawing/2014/main" xmlns=""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6" name="Text Placeholder 4">
            <a:extLst>
              <a:ext uri="{FF2B5EF4-FFF2-40B4-BE49-F238E27FC236}">
                <a16:creationId xmlns:a16="http://schemas.microsoft.com/office/drawing/2014/main" xmlns=""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2" name="Text Placeholder 7">
            <a:extLst>
              <a:ext uri="{FF2B5EF4-FFF2-40B4-BE49-F238E27FC236}">
                <a16:creationId xmlns:a16="http://schemas.microsoft.com/office/drawing/2014/main" xmlns=""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xmlns=""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8" name="Text Placeholder 4">
            <a:extLst>
              <a:ext uri="{FF2B5EF4-FFF2-40B4-BE49-F238E27FC236}">
                <a16:creationId xmlns:a16="http://schemas.microsoft.com/office/drawing/2014/main" xmlns=""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3" name="Text Placeholder 7">
            <a:extLst>
              <a:ext uri="{FF2B5EF4-FFF2-40B4-BE49-F238E27FC236}">
                <a16:creationId xmlns:a16="http://schemas.microsoft.com/office/drawing/2014/main" xmlns=""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xmlns=""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9" name="Text Placeholder 4">
            <a:extLst>
              <a:ext uri="{FF2B5EF4-FFF2-40B4-BE49-F238E27FC236}">
                <a16:creationId xmlns:a16="http://schemas.microsoft.com/office/drawing/2014/main" xmlns=""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4" name="Text Placeholder 7">
            <a:extLst>
              <a:ext uri="{FF2B5EF4-FFF2-40B4-BE49-F238E27FC236}">
                <a16:creationId xmlns:a16="http://schemas.microsoft.com/office/drawing/2014/main" xmlns=""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113250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57539102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E6BB52B-0C5D-4023-89D5-282E9A520223}"/>
              </a:ext>
            </a:extLst>
          </p:cNvPr>
          <p:cNvSpPr>
            <a:spLocks noGrp="1"/>
          </p:cNvSpPr>
          <p:nvPr>
            <p:ph type="title"/>
          </p:nvPr>
        </p:nvSpPr>
        <p:spPr/>
        <p:txBody>
          <a:bodyPr/>
          <a:lstStyle>
            <a:lvl1pPr>
              <a:defRPr>
                <a:solidFill>
                  <a:schemeClr val="bg1"/>
                </a:solidFill>
              </a:defRPr>
            </a:lvl1pPr>
          </a:lstStyle>
          <a:p>
            <a:r>
              <a:rPr lang="en-US" dirty="0"/>
              <a:t>Click to edit Master title style</a:t>
            </a:r>
            <a:endParaRPr lang="de-DE" dirty="0"/>
          </a:p>
        </p:txBody>
      </p:sp>
      <p:sp>
        <p:nvSpPr>
          <p:cNvPr id="10" name="Espace réservé du texte 9">
            <a:extLst>
              <a:ext uri="{FF2B5EF4-FFF2-40B4-BE49-F238E27FC236}">
                <a16:creationId xmlns:a16="http://schemas.microsoft.com/office/drawing/2014/main" xmlns=""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138046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0C89E73A-8AF6-4995-85C4-948312F9A282}"/>
              </a:ext>
            </a:extLst>
          </p:cNvPr>
          <p:cNvSpPr>
            <a:spLocks noGrp="1"/>
          </p:cNvSpPr>
          <p:nvPr>
            <p:ph type="title"/>
          </p:nvPr>
        </p:nvSpPr>
        <p:spPr/>
        <p:txBody>
          <a:bodyPr/>
          <a:lstStyle/>
          <a:p>
            <a:r>
              <a:rPr lang="en-US"/>
              <a:t>Click to edit Master title style</a:t>
            </a:r>
            <a:endParaRPr lang="de-DE"/>
          </a:p>
        </p:txBody>
      </p:sp>
      <p:sp>
        <p:nvSpPr>
          <p:cNvPr id="9" name="Espace réservé du texte 8">
            <a:extLst>
              <a:ext uri="{FF2B5EF4-FFF2-40B4-BE49-F238E27FC236}">
                <a16:creationId xmlns:a16="http://schemas.microsoft.com/office/drawing/2014/main" xmlns=""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58081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Break dark">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xmlns=""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3" name="Subtitle">
            <a:extLst>
              <a:ext uri="{FF2B5EF4-FFF2-40B4-BE49-F238E27FC236}">
                <a16:creationId xmlns:a16="http://schemas.microsoft.com/office/drawing/2014/main" xmlns=""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xmlns=""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485919424"/>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3820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solidFill>
                  <a:prstClr val="black"/>
                </a:solidFill>
              </a:rPr>
              <a:pPr/>
              <a:t>8/10/2024</a:t>
            </a:fld>
            <a:endParaRPr lang="en-US">
              <a:solidFill>
                <a:prstClr val="black"/>
              </a:solidFill>
            </a:endParaRPr>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solidFill>
                <a:prstClr val="black"/>
              </a:solidFill>
            </a:endParaRPr>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28064433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Full picture white Pi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800800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ull picture blue Pi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814874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22" name="Image 27">
            <a:extLst>
              <a:ext uri="{FF2B5EF4-FFF2-40B4-BE49-F238E27FC236}">
                <a16:creationId xmlns:a16="http://schemas.microsoft.com/office/drawing/2014/main" xmlns="" id="{2653E184-E27F-464F-A02D-7936F32A6DF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dirty="0">
                <a:solidFill>
                  <a:srgbClr val="FFFFFF"/>
                </a:solidFill>
                <a:cs typeface="Arial"/>
              </a:rPr>
              <a:t>This presentation contains information that may be privileged or confidential and is the property of the Capgemini Group.</a:t>
            </a:r>
          </a:p>
          <a:p>
            <a:pPr>
              <a:spcAft>
                <a:spcPts val="600"/>
              </a:spcAft>
            </a:pPr>
            <a:r>
              <a:rPr lang="en-US" sz="700" dirty="0">
                <a:solidFill>
                  <a:srgbClr val="FFFFFF"/>
                </a:solidFill>
                <a:cs typeface="Arial"/>
              </a:rPr>
              <a:t>Copyright © 2022 Capgemini. All rights reserved.</a:t>
            </a:r>
          </a:p>
        </p:txBody>
      </p:sp>
      <p:pic>
        <p:nvPicPr>
          <p:cNvPr id="28" name="Image 27">
            <a:extLst>
              <a:ext uri="{FF2B5EF4-FFF2-40B4-BE49-F238E27FC236}">
                <a16:creationId xmlns:a16="http://schemas.microsoft.com/office/drawing/2014/main" xmlns="" id="{CFD4BD67-7A96-4F02-AD8B-7157189FD6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pic>
        <p:nvPicPr>
          <p:cNvPr id="13" name="Picture 7">
            <a:extLst>
              <a:ext uri="{FF2B5EF4-FFF2-40B4-BE49-F238E27FC236}">
                <a16:creationId xmlns:a16="http://schemas.microsoft.com/office/drawing/2014/main" xmlns="" id="{F9B42E50-405D-4320-932D-4A5EAD8D82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pic>
        <p:nvPicPr>
          <p:cNvPr id="24" name="Picture 7">
            <a:extLst>
              <a:ext uri="{FF2B5EF4-FFF2-40B4-BE49-F238E27FC236}">
                <a16:creationId xmlns:a16="http://schemas.microsoft.com/office/drawing/2014/main" xmlns="" id="{9A2DB9F8-D1A6-406F-8D02-80C6F3B8C9A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grpSp>
        <p:nvGrpSpPr>
          <p:cNvPr id="17" name="Group 16">
            <a:extLst>
              <a:ext uri="{FF2B5EF4-FFF2-40B4-BE49-F238E27FC236}">
                <a16:creationId xmlns:a16="http://schemas.microsoft.com/office/drawing/2014/main" xmlns="" id="{D14E2206-0846-452F-B8E2-F41E142A9380}"/>
              </a:ext>
            </a:extLst>
          </p:cNvPr>
          <p:cNvGrpSpPr/>
          <p:nvPr userDrawn="1"/>
        </p:nvGrpSpPr>
        <p:grpSpPr>
          <a:xfrm>
            <a:off x="425840" y="4968013"/>
            <a:ext cx="1866702" cy="333195"/>
            <a:chOff x="426720" y="4976083"/>
            <a:chExt cx="1866702" cy="333195"/>
          </a:xfrm>
        </p:grpSpPr>
        <p:pic>
          <p:nvPicPr>
            <p:cNvPr id="18" name="Picture 2">
              <a:hlinkClick r:id="rId4"/>
              <a:extLst>
                <a:ext uri="{FF2B5EF4-FFF2-40B4-BE49-F238E27FC236}">
                  <a16:creationId xmlns:a16="http://schemas.microsoft.com/office/drawing/2014/main" xmlns="" id="{3A0A9BEB-91BD-44D8-A1F8-E1C479D07CAE}"/>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19" name="Picture 4">
              <a:hlinkClick r:id="rId6"/>
              <a:extLst>
                <a:ext uri="{FF2B5EF4-FFF2-40B4-BE49-F238E27FC236}">
                  <a16:creationId xmlns:a16="http://schemas.microsoft.com/office/drawing/2014/main" xmlns="" id="{FB87B49B-AF97-4CA0-A71A-9690DB2F2667}"/>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20" name="Picture 5">
              <a:hlinkClick r:id="rId8"/>
              <a:extLst>
                <a:ext uri="{FF2B5EF4-FFF2-40B4-BE49-F238E27FC236}">
                  <a16:creationId xmlns:a16="http://schemas.microsoft.com/office/drawing/2014/main" xmlns="" id="{AD029E14-A721-4F75-826F-752859D65D09}"/>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21" name="Picture 6">
              <a:hlinkClick r:id="rId10"/>
              <a:extLst>
                <a:ext uri="{FF2B5EF4-FFF2-40B4-BE49-F238E27FC236}">
                  <a16:creationId xmlns:a16="http://schemas.microsoft.com/office/drawing/2014/main" xmlns="" id="{8336DA4B-F1A6-45CE-B333-6872A900C0EB}"/>
                </a:ext>
              </a:extLst>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32" name="Picture 7">
              <a:hlinkClick r:id="rId12"/>
              <a:extLst>
                <a:ext uri="{FF2B5EF4-FFF2-40B4-BE49-F238E27FC236}">
                  <a16:creationId xmlns:a16="http://schemas.microsoft.com/office/drawing/2014/main" xmlns="" id="{12978F76-BF51-4A5E-9D45-6A9899B735C7}"/>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14" name="Rectangle 13">
            <a:extLst>
              <a:ext uri="{FF2B5EF4-FFF2-40B4-BE49-F238E27FC236}">
                <a16:creationId xmlns:a16="http://schemas.microsoft.com/office/drawing/2014/main" xmlns="" id="{16CD18DC-5296-4E9B-B802-3111F56DCAE8}"/>
              </a:ext>
            </a:extLst>
          </p:cNvPr>
          <p:cNvSpPr/>
          <p:nvPr userDrawn="1"/>
        </p:nvSpPr>
        <p:spPr>
          <a:xfrm>
            <a:off x="6536185" y="2920221"/>
            <a:ext cx="4672383"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dirty="0">
                <a:solidFill>
                  <a:srgbClr val="FFFFFF"/>
                </a:solidFill>
              </a:rPr>
              <a:t>As the digital innovation, design and transformation brand of the Capgemini Group, Capgemini Invent enables </a:t>
            </a:r>
            <a:r>
              <a:rPr lang="en-US" sz="900" dirty="0" err="1">
                <a:solidFill>
                  <a:srgbClr val="FFFFFF"/>
                </a:solidFill>
              </a:rPr>
              <a:t>CxOs</a:t>
            </a:r>
            <a:r>
              <a:rPr lang="en-US" sz="900" dirty="0">
                <a:solidFill>
                  <a:srgbClr val="FFFFFF"/>
                </a:solidFill>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dirty="0">
              <a:solidFill>
                <a:srgbClr val="FFFFFF"/>
              </a:solidFill>
            </a:endParaRPr>
          </a:p>
          <a:p>
            <a:pPr algn="just"/>
            <a:r>
              <a:rPr lang="en-US" sz="900" dirty="0">
                <a:solidFill>
                  <a:srgbClr val="FFFFFF"/>
                </a:solidFill>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5" name="Rectangle 14">
            <a:extLst>
              <a:ext uri="{FF2B5EF4-FFF2-40B4-BE49-F238E27FC236}">
                <a16:creationId xmlns:a16="http://schemas.microsoft.com/office/drawing/2014/main" xmlns="" id="{CDC2645E-1EE6-40C4-88AC-C437D7229BF7}"/>
              </a:ext>
            </a:extLst>
          </p:cNvPr>
          <p:cNvSpPr/>
          <p:nvPr userDrawn="1"/>
        </p:nvSpPr>
        <p:spPr>
          <a:xfrm>
            <a:off x="6536184" y="2540957"/>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rgbClr val="FFFFFF"/>
                </a:solidFill>
              </a:rPr>
              <a:t>About Capgemini Invent</a:t>
            </a:r>
          </a:p>
        </p:txBody>
      </p:sp>
      <p:sp>
        <p:nvSpPr>
          <p:cNvPr id="16" name="Rectangle 15">
            <a:extLst>
              <a:ext uri="{FF2B5EF4-FFF2-40B4-BE49-F238E27FC236}">
                <a16:creationId xmlns:a16="http://schemas.microsoft.com/office/drawing/2014/main" xmlns="" id="{CF2B8552-A073-4BDB-9C1F-CC73864F2509}"/>
              </a:ext>
            </a:extLst>
          </p:cNvPr>
          <p:cNvSpPr/>
          <p:nvPr userDrawn="1"/>
        </p:nvSpPr>
        <p:spPr>
          <a:xfrm>
            <a:off x="6536184" y="5301208"/>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ts val="1200"/>
              </a:lnSpc>
              <a:defRPr/>
            </a:pPr>
            <a:r>
              <a:rPr lang="en-GB" sz="900" dirty="0">
                <a:solidFill>
                  <a:srgbClr val="FFFFFF"/>
                </a:solidFill>
              </a:rPr>
              <a:t>Get The Future You Want </a:t>
            </a:r>
            <a:r>
              <a:rPr lang="en-US" sz="900" dirty="0">
                <a:solidFill>
                  <a:srgbClr val="FFFFFF"/>
                </a:solidFill>
              </a:rPr>
              <a:t>|</a:t>
            </a:r>
            <a:r>
              <a:rPr lang="en-GB" sz="900" dirty="0">
                <a:solidFill>
                  <a:srgbClr val="FFFFFF"/>
                </a:solidFill>
              </a:rPr>
              <a:t> </a:t>
            </a:r>
            <a:r>
              <a:rPr lang="en-US" sz="1050" dirty="0">
                <a:solidFill>
                  <a:srgbClr val="12ABDB"/>
                </a:solidFill>
              </a:rPr>
              <a:t>www.capgemini.com/invent</a:t>
            </a:r>
          </a:p>
        </p:txBody>
      </p:sp>
    </p:spTree>
    <p:extLst>
      <p:ext uri="{BB962C8B-B14F-4D97-AF65-F5344CB8AC3E}">
        <p14:creationId xmlns:p14="http://schemas.microsoft.com/office/powerpoint/2010/main" val="1872479621"/>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blank" preserve="1">
  <p:cSld name="2_Final Slide 2">
    <p:bg>
      <p:bgPr>
        <a:solidFill>
          <a:srgbClr val="272936"/>
        </a:solidFill>
        <a:effectLst/>
      </p:bgPr>
    </p:bg>
    <p:spTree>
      <p:nvGrpSpPr>
        <p:cNvPr id="1" name=""/>
        <p:cNvGrpSpPr/>
        <p:nvPr/>
      </p:nvGrpSpPr>
      <p:grpSpPr>
        <a:xfrm>
          <a:off x="0" y="0"/>
          <a:ext cx="0" cy="0"/>
          <a:chOff x="0" y="0"/>
          <a:chExt cx="0" cy="0"/>
        </a:xfrm>
      </p:grpSpPr>
      <p:pic>
        <p:nvPicPr>
          <p:cNvPr id="23" name="Image 15">
            <a:extLst>
              <a:ext uri="{FF2B5EF4-FFF2-40B4-BE49-F238E27FC236}">
                <a16:creationId xmlns:a16="http://schemas.microsoft.com/office/drawing/2014/main" xmlns="" id="{72353042-8620-4589-828D-2CC6B49B1C5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pic>
        <p:nvPicPr>
          <p:cNvPr id="16" name="Image 15">
            <a:extLst>
              <a:ext uri="{FF2B5EF4-FFF2-40B4-BE49-F238E27FC236}">
                <a16:creationId xmlns:a16="http://schemas.microsoft.com/office/drawing/2014/main" xmlns="" id="{0489A022-D524-4B27-A5EC-7E24500CC9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a:spcAft>
                <a:spcPts val="600"/>
              </a:spcAft>
            </a:pPr>
            <a:r>
              <a:rPr lang="en-US" sz="700" dirty="0">
                <a:solidFill>
                  <a:srgbClr val="FFFFFF"/>
                </a:solidFill>
                <a:cs typeface="Arial"/>
              </a:rPr>
              <a:t>This presentation contains information that may be privileged or confidential and is the property of the Capgemini Group.</a:t>
            </a:r>
          </a:p>
          <a:p>
            <a:pPr>
              <a:spcAft>
                <a:spcPts val="600"/>
              </a:spcAft>
            </a:pPr>
            <a:r>
              <a:rPr lang="en-US" sz="700" dirty="0">
                <a:solidFill>
                  <a:srgbClr val="FFFFFF"/>
                </a:solidFill>
                <a:cs typeface="Arial"/>
              </a:rPr>
              <a:t>Copyright © 2022 Capgemini. All rights reserved.</a:t>
            </a:r>
          </a:p>
        </p:txBody>
      </p:sp>
      <p:pic>
        <p:nvPicPr>
          <p:cNvPr id="26" name="Picture 7">
            <a:extLst>
              <a:ext uri="{FF2B5EF4-FFF2-40B4-BE49-F238E27FC236}">
                <a16:creationId xmlns:a16="http://schemas.microsoft.com/office/drawing/2014/main" xmlns="" id="{771E6B48-4DF0-43D5-A92F-C861B5F0CB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pic>
        <p:nvPicPr>
          <p:cNvPr id="29" name="Picture 7">
            <a:extLst>
              <a:ext uri="{FF2B5EF4-FFF2-40B4-BE49-F238E27FC236}">
                <a16:creationId xmlns:a16="http://schemas.microsoft.com/office/drawing/2014/main" xmlns="" id="{3E2EED41-0F87-41C1-B63B-F74E6DC725B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grpSp>
        <p:nvGrpSpPr>
          <p:cNvPr id="27" name="Group 26">
            <a:extLst>
              <a:ext uri="{FF2B5EF4-FFF2-40B4-BE49-F238E27FC236}">
                <a16:creationId xmlns:a16="http://schemas.microsoft.com/office/drawing/2014/main" xmlns="" id="{859AA4BA-0EE8-43A4-B27B-81642B0FC8EF}"/>
              </a:ext>
            </a:extLst>
          </p:cNvPr>
          <p:cNvGrpSpPr/>
          <p:nvPr userDrawn="1"/>
        </p:nvGrpSpPr>
        <p:grpSpPr>
          <a:xfrm>
            <a:off x="464334" y="5214282"/>
            <a:ext cx="1866702" cy="333195"/>
            <a:chOff x="426720" y="4976083"/>
            <a:chExt cx="1866702" cy="333195"/>
          </a:xfrm>
        </p:grpSpPr>
        <p:pic>
          <p:nvPicPr>
            <p:cNvPr id="30" name="Picture 2">
              <a:hlinkClick r:id="rId4"/>
              <a:extLst>
                <a:ext uri="{FF2B5EF4-FFF2-40B4-BE49-F238E27FC236}">
                  <a16:creationId xmlns:a16="http://schemas.microsoft.com/office/drawing/2014/main" xmlns="" id="{7C2A321C-4524-41AA-AF64-C7364DEE2B5C}"/>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32" name="Picture 4">
              <a:hlinkClick r:id="rId6"/>
              <a:extLst>
                <a:ext uri="{FF2B5EF4-FFF2-40B4-BE49-F238E27FC236}">
                  <a16:creationId xmlns:a16="http://schemas.microsoft.com/office/drawing/2014/main" xmlns="" id="{C7DB3AFC-F9AF-4117-9CF8-3A0BE41E265D}"/>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33" name="Picture 5">
              <a:hlinkClick r:id="rId8"/>
              <a:extLst>
                <a:ext uri="{FF2B5EF4-FFF2-40B4-BE49-F238E27FC236}">
                  <a16:creationId xmlns:a16="http://schemas.microsoft.com/office/drawing/2014/main" xmlns="" id="{1DEF3512-B022-489A-91E2-D4E6A77C3D1A}"/>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34" name="Picture 6">
              <a:hlinkClick r:id="rId10"/>
              <a:extLst>
                <a:ext uri="{FF2B5EF4-FFF2-40B4-BE49-F238E27FC236}">
                  <a16:creationId xmlns:a16="http://schemas.microsoft.com/office/drawing/2014/main" xmlns="" id="{8E9836A8-7DD6-4996-89BC-59A9D3CA40F1}"/>
                </a:ext>
              </a:extLst>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35" name="Picture 7">
              <a:hlinkClick r:id="rId12"/>
              <a:extLst>
                <a:ext uri="{FF2B5EF4-FFF2-40B4-BE49-F238E27FC236}">
                  <a16:creationId xmlns:a16="http://schemas.microsoft.com/office/drawing/2014/main" xmlns="" id="{AD49535D-AF5D-41B4-9ED1-BEC941DF69AA}"/>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13" name="Rectangle 12">
            <a:extLst>
              <a:ext uri="{FF2B5EF4-FFF2-40B4-BE49-F238E27FC236}">
                <a16:creationId xmlns:a16="http://schemas.microsoft.com/office/drawing/2014/main" xmlns="" id="{318C0B60-7064-4276-9284-C12E695C04A7}"/>
              </a:ext>
            </a:extLst>
          </p:cNvPr>
          <p:cNvSpPr/>
          <p:nvPr userDrawn="1"/>
        </p:nvSpPr>
        <p:spPr>
          <a:xfrm>
            <a:off x="428633" y="1446176"/>
            <a:ext cx="4732250"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dirty="0">
                <a:solidFill>
                  <a:srgbClr val="FFFFFF"/>
                </a:solidFill>
              </a:rPr>
              <a:t>As the digital innovation, design and transformation brand of the Capgemini Group, Capgemini Invent enables </a:t>
            </a:r>
            <a:r>
              <a:rPr lang="en-US" sz="900" dirty="0" err="1">
                <a:solidFill>
                  <a:srgbClr val="FFFFFF"/>
                </a:solidFill>
              </a:rPr>
              <a:t>CxOs</a:t>
            </a:r>
            <a:r>
              <a:rPr lang="en-US" sz="900" dirty="0">
                <a:solidFill>
                  <a:srgbClr val="FFFFFF"/>
                </a:solidFill>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dirty="0">
              <a:solidFill>
                <a:srgbClr val="FFFFFF"/>
              </a:solidFill>
            </a:endParaRPr>
          </a:p>
          <a:p>
            <a:pPr algn="just"/>
            <a:r>
              <a:rPr lang="en-US" sz="900" dirty="0">
                <a:solidFill>
                  <a:srgbClr val="FFFFFF"/>
                </a:solidFill>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4" name="Rectangle 13">
            <a:extLst>
              <a:ext uri="{FF2B5EF4-FFF2-40B4-BE49-F238E27FC236}">
                <a16:creationId xmlns:a16="http://schemas.microsoft.com/office/drawing/2014/main" xmlns="" id="{560067FE-1751-453C-8D09-851893AAA965}"/>
              </a:ext>
            </a:extLst>
          </p:cNvPr>
          <p:cNvSpPr/>
          <p:nvPr userDrawn="1"/>
        </p:nvSpPr>
        <p:spPr>
          <a:xfrm>
            <a:off x="428632" y="106691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rgbClr val="FFFFFF"/>
                </a:solidFill>
              </a:rPr>
              <a:t>About Capgemini Invent</a:t>
            </a:r>
          </a:p>
        </p:txBody>
      </p:sp>
      <p:sp>
        <p:nvSpPr>
          <p:cNvPr id="15" name="Rectangle 14">
            <a:extLst>
              <a:ext uri="{FF2B5EF4-FFF2-40B4-BE49-F238E27FC236}">
                <a16:creationId xmlns:a16="http://schemas.microsoft.com/office/drawing/2014/main" xmlns="" id="{1BA576E7-4DBB-4ECD-A1F5-1EC6B4AB905C}"/>
              </a:ext>
            </a:extLst>
          </p:cNvPr>
          <p:cNvSpPr/>
          <p:nvPr userDrawn="1"/>
        </p:nvSpPr>
        <p:spPr>
          <a:xfrm>
            <a:off x="426523" y="3786635"/>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Autofit/>
          </a:bodyPr>
          <a:lstStyle/>
          <a:p>
            <a:pPr>
              <a:lnSpc>
                <a:spcPts val="1200"/>
              </a:lnSpc>
              <a:defRPr/>
            </a:pPr>
            <a:r>
              <a:rPr lang="en-GB" sz="900" dirty="0">
                <a:solidFill>
                  <a:srgbClr val="FFFFFF"/>
                </a:solidFill>
              </a:rPr>
              <a:t>Get The Future You Want </a:t>
            </a:r>
            <a:r>
              <a:rPr lang="en-US" sz="900" dirty="0">
                <a:solidFill>
                  <a:srgbClr val="FFFFFF"/>
                </a:solidFill>
              </a:rPr>
              <a:t>|</a:t>
            </a:r>
            <a:r>
              <a:rPr lang="en-GB" sz="900" dirty="0">
                <a:solidFill>
                  <a:srgbClr val="FFFFFF"/>
                </a:solidFill>
              </a:rPr>
              <a:t> </a:t>
            </a:r>
            <a:r>
              <a:rPr lang="en-US" sz="1050" dirty="0">
                <a:solidFill>
                  <a:srgbClr val="12ABDB"/>
                </a:solidFill>
              </a:rPr>
              <a:t>www.capgemini.com/invent</a:t>
            </a:r>
          </a:p>
        </p:txBody>
      </p:sp>
    </p:spTree>
    <p:extLst>
      <p:ext uri="{BB962C8B-B14F-4D97-AF65-F5344CB8AC3E}">
        <p14:creationId xmlns:p14="http://schemas.microsoft.com/office/powerpoint/2010/main" val="3713164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solidFill>
                  <a:prstClr val="black"/>
                </a:solidFill>
              </a:rPr>
              <a:pPr/>
              <a:t>8/10/2024</a:t>
            </a:fld>
            <a:endParaRPr lang="en-US">
              <a:solidFill>
                <a:prstClr val="black"/>
              </a:solidFill>
            </a:endParaRPr>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solidFill>
                <a:prstClr val="black"/>
              </a:solidFill>
            </a:endParaRPr>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04301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theme" Target="../theme/theme2.xml"/><Relationship Id="rId3" Type="http://schemas.openxmlformats.org/officeDocument/2006/relationships/slideLayout" Target="../slideLayouts/slideLayout16.xml"/><Relationship Id="rId21" Type="http://schemas.openxmlformats.org/officeDocument/2006/relationships/image" Target="../media/image4.png"/><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image" Target="../media/image2.png"/><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21" Type="http://schemas.openxmlformats.org/officeDocument/2006/relationships/theme" Target="../theme/theme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 Type="http://schemas.openxmlformats.org/officeDocument/2006/relationships/slideLayout" Target="../slideLayouts/slideLayout66.xml"/><Relationship Id="rId21" Type="http://schemas.openxmlformats.org/officeDocument/2006/relationships/theme" Target="../theme/theme5.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4096863258"/>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1D8BD707-D9CF-40AE-B4C6-C98DA3205C09}" type="datetimeFigureOut">
              <a:rPr lang="en-US" smtClean="0"/>
              <a:t>8/10/2024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pPr marL="38100">
              <a:lnSpc>
                <a:spcPts val="1100"/>
              </a:lnSpc>
            </a:pPr>
            <a:fld id="{81D60167-4931-47E6-BA6A-407CBD079E47}" type="slidenum">
              <a:rPr lang="en-US" smtClean="0"/>
              <a:t>‹#›</a:t>
            </a:fld>
            <a:endParaRPr lang="en-US" dirty="0"/>
          </a:p>
        </p:txBody>
      </p:sp>
    </p:spTree>
    <p:extLst>
      <p:ext uri="{BB962C8B-B14F-4D97-AF65-F5344CB8AC3E}">
        <p14:creationId xmlns:p14="http://schemas.microsoft.com/office/powerpoint/2010/main" val="449375470"/>
      </p:ext>
    </p:extLst>
  </p:cSld>
  <p:clrMap bg1="dk1" tx1="lt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1925336024"/>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188640"/>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8" name="Rectangle 27">
            <a:extLst>
              <a:ext uri="{FF2B5EF4-FFF2-40B4-BE49-F238E27FC236}">
                <a16:creationId xmlns:a16="http://schemas.microsoft.com/office/drawing/2014/main" xmlns="" id="{B1133F59-1301-4D8F-A396-71B6A669F37A}"/>
              </a:ext>
            </a:extLst>
          </p:cNvPr>
          <p:cNvSpPr/>
          <p:nvPr userDrawn="1"/>
        </p:nvSpPr>
        <p:spPr>
          <a:xfrm>
            <a:off x="404813" y="6517871"/>
            <a:ext cx="3410847" cy="219456"/>
          </a:xfrm>
          <a:prstGeom prst="rect">
            <a:avLst/>
          </a:prstGeom>
        </p:spPr>
        <p:txBody>
          <a:bodyPr wrap="square" lIns="0" tIns="0" rIns="0" bIns="0" anchor="ctr" anchorCtr="0">
            <a:noAutofit/>
          </a:bodyPr>
          <a:lstStyle/>
          <a:p>
            <a:pPr>
              <a:defRPr/>
            </a:pPr>
            <a:r>
              <a:rPr lang="en-US" sz="700" kern="0" dirty="0">
                <a:solidFill>
                  <a:srgbClr val="A6A6A6"/>
                </a:solidFill>
                <a:cs typeface="Arial" panose="020B0604020202020204" pitchFamily="34" charset="0"/>
              </a:rPr>
              <a:t>IBM Applied Data Science Capstone  |  Daniel Barnes  |  2022</a:t>
            </a:r>
          </a:p>
        </p:txBody>
      </p:sp>
      <p:sp>
        <p:nvSpPr>
          <p:cNvPr id="10" name="Retângulo 43">
            <a:extLst>
              <a:ext uri="{FF2B5EF4-FFF2-40B4-BE49-F238E27FC236}">
                <a16:creationId xmlns:a16="http://schemas.microsoft.com/office/drawing/2014/main" xmlns="" id="{0093FF1F-0C9B-4CBF-ADE3-E4898B886E0B}"/>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cs typeface="Arial" panose="020B0604020202020204" pitchFamily="34" charset="0"/>
              </a:rPr>
              <a:pPr algn="r"/>
              <a:t>‹#›</a:t>
            </a:fld>
            <a:endParaRPr lang="en-US" sz="800" dirty="0">
              <a:solidFill>
                <a:srgbClr val="A6A6A6"/>
              </a:solidFill>
              <a:cs typeface="Arial" panose="020B0604020202020204" pitchFamily="34" charset="0"/>
            </a:endParaRPr>
          </a:p>
        </p:txBody>
      </p:sp>
      <p:sp>
        <p:nvSpPr>
          <p:cNvPr id="12" name="Retângulo 43">
            <a:extLst>
              <a:ext uri="{FF2B5EF4-FFF2-40B4-BE49-F238E27FC236}">
                <a16:creationId xmlns:a16="http://schemas.microsoft.com/office/drawing/2014/main" xmlns="" id="{972B39E9-4512-47BB-A62A-E465D548D5F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cs typeface="Arial" panose="020B0604020202020204" pitchFamily="34" charset="0"/>
              </a:rPr>
              <a:pPr algn="r"/>
              <a:t>‹#›</a:t>
            </a:fld>
            <a:endParaRPr lang="en-US" sz="800" dirty="0">
              <a:solidFill>
                <a:srgbClr val="A6A6A6"/>
              </a:solidFill>
              <a:cs typeface="Arial" panose="020B0604020202020204" pitchFamily="34" charset="0"/>
            </a:endParaRPr>
          </a:p>
        </p:txBody>
      </p:sp>
      <p:grpSp>
        <p:nvGrpSpPr>
          <p:cNvPr id="14" name="Groupe 423">
            <a:extLst>
              <a:ext uri="{FF2B5EF4-FFF2-40B4-BE49-F238E27FC236}">
                <a16:creationId xmlns:a16="http://schemas.microsoft.com/office/drawing/2014/main" xmlns="" id="{DF1B6CA0-D459-4178-9536-D92161121E6D}"/>
              </a:ext>
            </a:extLst>
          </p:cNvPr>
          <p:cNvGrpSpPr>
            <a:grpSpLocks noChangeAspect="1"/>
          </p:cNvGrpSpPr>
          <p:nvPr userDrawn="1"/>
        </p:nvGrpSpPr>
        <p:grpSpPr>
          <a:xfrm>
            <a:off x="11352585" y="269452"/>
            <a:ext cx="674150" cy="633600"/>
            <a:chOff x="1661393" y="5291640"/>
            <a:chExt cx="913245" cy="858313"/>
          </a:xfrm>
        </p:grpSpPr>
        <p:sp>
          <p:nvSpPr>
            <p:cNvPr id="15" name="Freeform 41">
              <a:extLst>
                <a:ext uri="{FF2B5EF4-FFF2-40B4-BE49-F238E27FC236}">
                  <a16:creationId xmlns:a16="http://schemas.microsoft.com/office/drawing/2014/main" xmlns="" id="{FD18D95E-D14C-49B6-A919-7539183DEE59}"/>
                </a:ext>
              </a:extLst>
            </p:cNvPr>
            <p:cNvSpPr>
              <a:spLocks/>
            </p:cNvSpPr>
            <p:nvPr/>
          </p:nvSpPr>
          <p:spPr bwMode="auto">
            <a:xfrm>
              <a:off x="1661393" y="5291640"/>
              <a:ext cx="913245" cy="858313"/>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1" y="313"/>
                    <a:pt x="307" y="362"/>
                  </a:cubicBezTo>
                  <a:cubicBezTo>
                    <a:pt x="214" y="410"/>
                    <a:pt x="102" y="388"/>
                    <a:pt x="51" y="298"/>
                  </a:cubicBezTo>
                </a:path>
              </a:pathLst>
            </a:custGeom>
            <a:noFill/>
            <a:ln>
              <a:noFill/>
            </a:ln>
          </p:spPr>
          <p:txBody>
            <a:bodyPr vert="horz" wrap="square" lIns="74295" tIns="37148" rIns="74295" bIns="37148" numCol="1" anchor="t" anchorCtr="0" compatLnSpc="1">
              <a:prstTxWarp prst="textNoShape">
                <a:avLst/>
              </a:prstTxWarp>
            </a:bodyPr>
            <a:lstStyle/>
            <a:p>
              <a:pPr defTabSz="742950"/>
              <a:endParaRPr lang="en-US" sz="1600" dirty="0">
                <a:solidFill>
                  <a:srgbClr val="000000"/>
                </a:solidFill>
                <a:latin typeface="Verdana"/>
              </a:endParaRPr>
            </a:p>
          </p:txBody>
        </p:sp>
        <p:sp>
          <p:nvSpPr>
            <p:cNvPr id="16" name="Freeform 12">
              <a:extLst>
                <a:ext uri="{FF2B5EF4-FFF2-40B4-BE49-F238E27FC236}">
                  <a16:creationId xmlns:a16="http://schemas.microsoft.com/office/drawing/2014/main" xmlns="" id="{12CF0B44-AE7D-45FE-9205-9885262D3E42}"/>
                </a:ext>
              </a:extLst>
            </p:cNvPr>
            <p:cNvSpPr>
              <a:spLocks noEditPoints="1"/>
            </p:cNvSpPr>
            <p:nvPr/>
          </p:nvSpPr>
          <p:spPr bwMode="auto">
            <a:xfrm rot="1325401">
              <a:off x="1979933" y="5459413"/>
              <a:ext cx="276400" cy="562730"/>
            </a:xfrm>
            <a:custGeom>
              <a:avLst/>
              <a:gdLst>
                <a:gd name="T0" fmla="*/ 202 w 402"/>
                <a:gd name="T1" fmla="*/ 814 h 814"/>
                <a:gd name="T2" fmla="*/ 179 w 402"/>
                <a:gd name="T3" fmla="*/ 751 h 814"/>
                <a:gd name="T4" fmla="*/ 163 w 402"/>
                <a:gd name="T5" fmla="*/ 706 h 814"/>
                <a:gd name="T6" fmla="*/ 173 w 402"/>
                <a:gd name="T7" fmla="*/ 683 h 814"/>
                <a:gd name="T8" fmla="*/ 202 w 402"/>
                <a:gd name="T9" fmla="*/ 699 h 814"/>
                <a:gd name="T10" fmla="*/ 230 w 402"/>
                <a:gd name="T11" fmla="*/ 683 h 814"/>
                <a:gd name="T12" fmla="*/ 241 w 402"/>
                <a:gd name="T13" fmla="*/ 706 h 814"/>
                <a:gd name="T14" fmla="*/ 225 w 402"/>
                <a:gd name="T15" fmla="*/ 751 h 814"/>
                <a:gd name="T16" fmla="*/ 202 w 402"/>
                <a:gd name="T17" fmla="*/ 814 h 814"/>
                <a:gd name="T18" fmla="*/ 353 w 402"/>
                <a:gd name="T19" fmla="*/ 683 h 814"/>
                <a:gd name="T20" fmla="*/ 285 w 402"/>
                <a:gd name="T21" fmla="*/ 628 h 814"/>
                <a:gd name="T22" fmla="*/ 308 w 402"/>
                <a:gd name="T23" fmla="*/ 494 h 814"/>
                <a:gd name="T24" fmla="*/ 353 w 402"/>
                <a:gd name="T25" fmla="*/ 683 h 814"/>
                <a:gd name="T26" fmla="*/ 50 w 402"/>
                <a:gd name="T27" fmla="*/ 683 h 814"/>
                <a:gd name="T28" fmla="*/ 98 w 402"/>
                <a:gd name="T29" fmla="*/ 492 h 814"/>
                <a:gd name="T30" fmla="*/ 119 w 402"/>
                <a:gd name="T31" fmla="*/ 628 h 814"/>
                <a:gd name="T32" fmla="*/ 50 w 402"/>
                <a:gd name="T33" fmla="*/ 683 h 814"/>
                <a:gd name="T34" fmla="*/ 213 w 402"/>
                <a:gd name="T35" fmla="*/ 646 h 814"/>
                <a:gd name="T36" fmla="*/ 213 w 402"/>
                <a:gd name="T37" fmla="*/ 505 h 814"/>
                <a:gd name="T38" fmla="*/ 202 w 402"/>
                <a:gd name="T39" fmla="*/ 482 h 814"/>
                <a:gd name="T40" fmla="*/ 190 w 402"/>
                <a:gd name="T41" fmla="*/ 505 h 814"/>
                <a:gd name="T42" fmla="*/ 190 w 402"/>
                <a:gd name="T43" fmla="*/ 646 h 814"/>
                <a:gd name="T44" fmla="*/ 157 w 402"/>
                <a:gd name="T45" fmla="*/ 646 h 814"/>
                <a:gd name="T46" fmla="*/ 94 w 402"/>
                <a:gd name="T47" fmla="*/ 189 h 814"/>
                <a:gd name="T48" fmla="*/ 202 w 402"/>
                <a:gd name="T49" fmla="*/ 0 h 814"/>
                <a:gd name="T50" fmla="*/ 310 w 402"/>
                <a:gd name="T51" fmla="*/ 189 h 814"/>
                <a:gd name="T52" fmla="*/ 247 w 402"/>
                <a:gd name="T53" fmla="*/ 646 h 814"/>
                <a:gd name="T54" fmla="*/ 213 w 402"/>
                <a:gd name="T55" fmla="*/ 646 h 814"/>
                <a:gd name="T56" fmla="*/ 202 w 402"/>
                <a:gd name="T57" fmla="*/ 120 h 814"/>
                <a:gd name="T58" fmla="*/ 154 w 402"/>
                <a:gd name="T59" fmla="*/ 167 h 814"/>
                <a:gd name="T60" fmla="*/ 202 w 402"/>
                <a:gd name="T61" fmla="*/ 215 h 814"/>
                <a:gd name="T62" fmla="*/ 249 w 402"/>
                <a:gd name="T63" fmla="*/ 167 h 814"/>
                <a:gd name="T64" fmla="*/ 202 w 402"/>
                <a:gd name="T65" fmla="*/ 12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2" h="814">
                  <a:moveTo>
                    <a:pt x="202" y="814"/>
                  </a:moveTo>
                  <a:cubicBezTo>
                    <a:pt x="195" y="792"/>
                    <a:pt x="186" y="770"/>
                    <a:pt x="179" y="751"/>
                  </a:cubicBezTo>
                  <a:cubicBezTo>
                    <a:pt x="171" y="732"/>
                    <a:pt x="163" y="713"/>
                    <a:pt x="163" y="706"/>
                  </a:cubicBezTo>
                  <a:cubicBezTo>
                    <a:pt x="163" y="697"/>
                    <a:pt x="167" y="689"/>
                    <a:pt x="173" y="683"/>
                  </a:cubicBezTo>
                  <a:cubicBezTo>
                    <a:pt x="178" y="692"/>
                    <a:pt x="189" y="699"/>
                    <a:pt x="202" y="699"/>
                  </a:cubicBezTo>
                  <a:cubicBezTo>
                    <a:pt x="214" y="699"/>
                    <a:pt x="225" y="692"/>
                    <a:pt x="230" y="683"/>
                  </a:cubicBezTo>
                  <a:cubicBezTo>
                    <a:pt x="237" y="689"/>
                    <a:pt x="241" y="697"/>
                    <a:pt x="241" y="706"/>
                  </a:cubicBezTo>
                  <a:cubicBezTo>
                    <a:pt x="241" y="713"/>
                    <a:pt x="233" y="732"/>
                    <a:pt x="225" y="751"/>
                  </a:cubicBezTo>
                  <a:cubicBezTo>
                    <a:pt x="217" y="770"/>
                    <a:pt x="208" y="792"/>
                    <a:pt x="202" y="814"/>
                  </a:cubicBezTo>
                  <a:close/>
                  <a:moveTo>
                    <a:pt x="353" y="683"/>
                  </a:moveTo>
                  <a:cubicBezTo>
                    <a:pt x="335" y="657"/>
                    <a:pt x="312" y="638"/>
                    <a:pt x="285" y="628"/>
                  </a:cubicBezTo>
                  <a:cubicBezTo>
                    <a:pt x="290" y="600"/>
                    <a:pt x="299" y="550"/>
                    <a:pt x="308" y="494"/>
                  </a:cubicBezTo>
                  <a:cubicBezTo>
                    <a:pt x="351" y="532"/>
                    <a:pt x="402" y="600"/>
                    <a:pt x="353" y="683"/>
                  </a:cubicBezTo>
                  <a:close/>
                  <a:moveTo>
                    <a:pt x="50" y="683"/>
                  </a:moveTo>
                  <a:cubicBezTo>
                    <a:pt x="0" y="597"/>
                    <a:pt x="60" y="526"/>
                    <a:pt x="98" y="492"/>
                  </a:cubicBezTo>
                  <a:cubicBezTo>
                    <a:pt x="107" y="548"/>
                    <a:pt x="115" y="599"/>
                    <a:pt x="119" y="628"/>
                  </a:cubicBezTo>
                  <a:cubicBezTo>
                    <a:pt x="92" y="638"/>
                    <a:pt x="69" y="657"/>
                    <a:pt x="50" y="683"/>
                  </a:cubicBezTo>
                  <a:close/>
                  <a:moveTo>
                    <a:pt x="213" y="646"/>
                  </a:moveTo>
                  <a:cubicBezTo>
                    <a:pt x="213" y="505"/>
                    <a:pt x="213" y="505"/>
                    <a:pt x="213" y="505"/>
                  </a:cubicBezTo>
                  <a:cubicBezTo>
                    <a:pt x="202" y="482"/>
                    <a:pt x="202" y="482"/>
                    <a:pt x="202" y="482"/>
                  </a:cubicBezTo>
                  <a:cubicBezTo>
                    <a:pt x="190" y="505"/>
                    <a:pt x="190" y="505"/>
                    <a:pt x="190" y="505"/>
                  </a:cubicBezTo>
                  <a:cubicBezTo>
                    <a:pt x="190" y="646"/>
                    <a:pt x="190" y="646"/>
                    <a:pt x="190" y="646"/>
                  </a:cubicBezTo>
                  <a:cubicBezTo>
                    <a:pt x="157" y="646"/>
                    <a:pt x="157" y="646"/>
                    <a:pt x="157" y="646"/>
                  </a:cubicBezTo>
                  <a:cubicBezTo>
                    <a:pt x="149" y="595"/>
                    <a:pt x="94" y="242"/>
                    <a:pt x="94" y="189"/>
                  </a:cubicBezTo>
                  <a:cubicBezTo>
                    <a:pt x="94" y="95"/>
                    <a:pt x="181" y="17"/>
                    <a:pt x="202" y="0"/>
                  </a:cubicBezTo>
                  <a:cubicBezTo>
                    <a:pt x="223" y="17"/>
                    <a:pt x="310" y="96"/>
                    <a:pt x="310" y="189"/>
                  </a:cubicBezTo>
                  <a:cubicBezTo>
                    <a:pt x="310" y="290"/>
                    <a:pt x="255" y="599"/>
                    <a:pt x="247" y="646"/>
                  </a:cubicBezTo>
                  <a:lnTo>
                    <a:pt x="213" y="646"/>
                  </a:lnTo>
                  <a:close/>
                  <a:moveTo>
                    <a:pt x="202" y="120"/>
                  </a:moveTo>
                  <a:cubicBezTo>
                    <a:pt x="176" y="120"/>
                    <a:pt x="154" y="141"/>
                    <a:pt x="154" y="167"/>
                  </a:cubicBezTo>
                  <a:cubicBezTo>
                    <a:pt x="154" y="193"/>
                    <a:pt x="176" y="215"/>
                    <a:pt x="202" y="215"/>
                  </a:cubicBezTo>
                  <a:cubicBezTo>
                    <a:pt x="228" y="215"/>
                    <a:pt x="249" y="193"/>
                    <a:pt x="249" y="167"/>
                  </a:cubicBezTo>
                  <a:cubicBezTo>
                    <a:pt x="249" y="141"/>
                    <a:pt x="228" y="120"/>
                    <a:pt x="202" y="1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3197568542"/>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294967295" orient="horz" pos="709">
          <p15:clr>
            <a:srgbClr val="F26B43"/>
          </p15:clr>
        </p15:guide>
        <p15:guide id="4294967295" pos="7423">
          <p15:clr>
            <a:srgbClr val="F26B43"/>
          </p15:clr>
        </p15:guide>
        <p15:guide id="4294967295" orient="horz" pos="4071">
          <p15:clr>
            <a:srgbClr val="F26B43"/>
          </p15:clr>
        </p15:guide>
        <p15:guide id="4294967295" pos="255">
          <p15:clr>
            <a:srgbClr val="F26B43"/>
          </p15:clr>
        </p15:guide>
        <p15:guide id="4294967295" orient="horz" pos="836">
          <p15:clr>
            <a:srgbClr val="F26B43"/>
          </p15:clr>
        </p15:guide>
        <p15:guide id="4294967295" orient="horz" pos="245">
          <p15:clr>
            <a:srgbClr val="F26B43"/>
          </p15:clr>
        </p15:guide>
        <p15:guide id="4294967295" pos="3840">
          <p15:clr>
            <a:srgbClr val="F26B43"/>
          </p15:clr>
        </p15:guide>
        <p15:guide id="4294967295" pos="3899">
          <p15:clr>
            <a:srgbClr val="F26B43"/>
          </p15:clr>
        </p15:guide>
        <p15:guide id="4294967295" pos="3783">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188640"/>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8" name="Rectangle 27">
            <a:extLst>
              <a:ext uri="{FF2B5EF4-FFF2-40B4-BE49-F238E27FC236}">
                <a16:creationId xmlns:a16="http://schemas.microsoft.com/office/drawing/2014/main" xmlns="" id="{B1133F59-1301-4D8F-A396-71B6A669F37A}"/>
              </a:ext>
            </a:extLst>
          </p:cNvPr>
          <p:cNvSpPr/>
          <p:nvPr userDrawn="1"/>
        </p:nvSpPr>
        <p:spPr>
          <a:xfrm>
            <a:off x="404813" y="6517871"/>
            <a:ext cx="3410847" cy="219456"/>
          </a:xfrm>
          <a:prstGeom prst="rect">
            <a:avLst/>
          </a:prstGeom>
        </p:spPr>
        <p:txBody>
          <a:bodyPr wrap="square" lIns="0" tIns="0" rIns="0" bIns="0" anchor="ctr" anchorCtr="0">
            <a:noAutofit/>
          </a:bodyPr>
          <a:lstStyle/>
          <a:p>
            <a:pPr>
              <a:defRPr/>
            </a:pPr>
            <a:r>
              <a:rPr lang="en-US" sz="700" kern="0" dirty="0">
                <a:solidFill>
                  <a:srgbClr val="A6A6A6"/>
                </a:solidFill>
                <a:cs typeface="Arial" panose="020B0604020202020204" pitchFamily="34" charset="0"/>
              </a:rPr>
              <a:t>IBM Applied Data Science Capstone  |  Daniel Barnes  |  2022</a:t>
            </a:r>
          </a:p>
        </p:txBody>
      </p:sp>
      <p:sp>
        <p:nvSpPr>
          <p:cNvPr id="10" name="Retângulo 43">
            <a:extLst>
              <a:ext uri="{FF2B5EF4-FFF2-40B4-BE49-F238E27FC236}">
                <a16:creationId xmlns:a16="http://schemas.microsoft.com/office/drawing/2014/main" xmlns="" id="{0093FF1F-0C9B-4CBF-ADE3-E4898B886E0B}"/>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cs typeface="Arial" panose="020B0604020202020204" pitchFamily="34" charset="0"/>
              </a:rPr>
              <a:pPr algn="r"/>
              <a:t>‹#›</a:t>
            </a:fld>
            <a:endParaRPr lang="en-US" sz="800" dirty="0">
              <a:solidFill>
                <a:srgbClr val="A6A6A6"/>
              </a:solidFill>
              <a:cs typeface="Arial" panose="020B0604020202020204" pitchFamily="34" charset="0"/>
            </a:endParaRPr>
          </a:p>
        </p:txBody>
      </p:sp>
      <p:sp>
        <p:nvSpPr>
          <p:cNvPr id="12" name="Retângulo 43">
            <a:extLst>
              <a:ext uri="{FF2B5EF4-FFF2-40B4-BE49-F238E27FC236}">
                <a16:creationId xmlns:a16="http://schemas.microsoft.com/office/drawing/2014/main" xmlns="" id="{972B39E9-4512-47BB-A62A-E465D548D5F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cs typeface="Arial" panose="020B0604020202020204" pitchFamily="34" charset="0"/>
              </a:rPr>
              <a:pPr algn="r"/>
              <a:t>‹#›</a:t>
            </a:fld>
            <a:endParaRPr lang="en-US" sz="800" dirty="0">
              <a:solidFill>
                <a:srgbClr val="A6A6A6"/>
              </a:solidFill>
              <a:cs typeface="Arial" panose="020B0604020202020204" pitchFamily="34" charset="0"/>
            </a:endParaRPr>
          </a:p>
        </p:txBody>
      </p:sp>
      <p:grpSp>
        <p:nvGrpSpPr>
          <p:cNvPr id="14" name="Groupe 423">
            <a:extLst>
              <a:ext uri="{FF2B5EF4-FFF2-40B4-BE49-F238E27FC236}">
                <a16:creationId xmlns:a16="http://schemas.microsoft.com/office/drawing/2014/main" xmlns="" id="{DF1B6CA0-D459-4178-9536-D92161121E6D}"/>
              </a:ext>
            </a:extLst>
          </p:cNvPr>
          <p:cNvGrpSpPr>
            <a:grpSpLocks noChangeAspect="1"/>
          </p:cNvGrpSpPr>
          <p:nvPr userDrawn="1"/>
        </p:nvGrpSpPr>
        <p:grpSpPr>
          <a:xfrm>
            <a:off x="11352585" y="269452"/>
            <a:ext cx="674150" cy="633600"/>
            <a:chOff x="1661393" y="5291640"/>
            <a:chExt cx="913245" cy="858313"/>
          </a:xfrm>
        </p:grpSpPr>
        <p:sp>
          <p:nvSpPr>
            <p:cNvPr id="15" name="Freeform 41">
              <a:extLst>
                <a:ext uri="{FF2B5EF4-FFF2-40B4-BE49-F238E27FC236}">
                  <a16:creationId xmlns:a16="http://schemas.microsoft.com/office/drawing/2014/main" xmlns="" id="{FD18D95E-D14C-49B6-A919-7539183DEE59}"/>
                </a:ext>
              </a:extLst>
            </p:cNvPr>
            <p:cNvSpPr>
              <a:spLocks/>
            </p:cNvSpPr>
            <p:nvPr/>
          </p:nvSpPr>
          <p:spPr bwMode="auto">
            <a:xfrm>
              <a:off x="1661393" y="5291640"/>
              <a:ext cx="913245" cy="858313"/>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1" y="313"/>
                    <a:pt x="307" y="362"/>
                  </a:cubicBezTo>
                  <a:cubicBezTo>
                    <a:pt x="214" y="410"/>
                    <a:pt x="102" y="388"/>
                    <a:pt x="51" y="298"/>
                  </a:cubicBezTo>
                </a:path>
              </a:pathLst>
            </a:custGeom>
            <a:noFill/>
            <a:ln>
              <a:noFill/>
            </a:ln>
          </p:spPr>
          <p:txBody>
            <a:bodyPr vert="horz" wrap="square" lIns="74295" tIns="37148" rIns="74295" bIns="37148" numCol="1" anchor="t" anchorCtr="0" compatLnSpc="1">
              <a:prstTxWarp prst="textNoShape">
                <a:avLst/>
              </a:prstTxWarp>
            </a:bodyPr>
            <a:lstStyle/>
            <a:p>
              <a:pPr defTabSz="742950"/>
              <a:endParaRPr lang="en-US" sz="1600" dirty="0">
                <a:solidFill>
                  <a:srgbClr val="000000"/>
                </a:solidFill>
                <a:latin typeface="Verdana"/>
              </a:endParaRPr>
            </a:p>
          </p:txBody>
        </p:sp>
        <p:sp>
          <p:nvSpPr>
            <p:cNvPr id="16" name="Freeform 12">
              <a:extLst>
                <a:ext uri="{FF2B5EF4-FFF2-40B4-BE49-F238E27FC236}">
                  <a16:creationId xmlns:a16="http://schemas.microsoft.com/office/drawing/2014/main" xmlns="" id="{12CF0B44-AE7D-45FE-9205-9885262D3E42}"/>
                </a:ext>
              </a:extLst>
            </p:cNvPr>
            <p:cNvSpPr>
              <a:spLocks noEditPoints="1"/>
            </p:cNvSpPr>
            <p:nvPr/>
          </p:nvSpPr>
          <p:spPr bwMode="auto">
            <a:xfrm rot="1325401">
              <a:off x="1979933" y="5459413"/>
              <a:ext cx="276400" cy="562730"/>
            </a:xfrm>
            <a:custGeom>
              <a:avLst/>
              <a:gdLst>
                <a:gd name="T0" fmla="*/ 202 w 402"/>
                <a:gd name="T1" fmla="*/ 814 h 814"/>
                <a:gd name="T2" fmla="*/ 179 w 402"/>
                <a:gd name="T3" fmla="*/ 751 h 814"/>
                <a:gd name="T4" fmla="*/ 163 w 402"/>
                <a:gd name="T5" fmla="*/ 706 h 814"/>
                <a:gd name="T6" fmla="*/ 173 w 402"/>
                <a:gd name="T7" fmla="*/ 683 h 814"/>
                <a:gd name="T8" fmla="*/ 202 w 402"/>
                <a:gd name="T9" fmla="*/ 699 h 814"/>
                <a:gd name="T10" fmla="*/ 230 w 402"/>
                <a:gd name="T11" fmla="*/ 683 h 814"/>
                <a:gd name="T12" fmla="*/ 241 w 402"/>
                <a:gd name="T13" fmla="*/ 706 h 814"/>
                <a:gd name="T14" fmla="*/ 225 w 402"/>
                <a:gd name="T15" fmla="*/ 751 h 814"/>
                <a:gd name="T16" fmla="*/ 202 w 402"/>
                <a:gd name="T17" fmla="*/ 814 h 814"/>
                <a:gd name="T18" fmla="*/ 353 w 402"/>
                <a:gd name="T19" fmla="*/ 683 h 814"/>
                <a:gd name="T20" fmla="*/ 285 w 402"/>
                <a:gd name="T21" fmla="*/ 628 h 814"/>
                <a:gd name="T22" fmla="*/ 308 w 402"/>
                <a:gd name="T23" fmla="*/ 494 h 814"/>
                <a:gd name="T24" fmla="*/ 353 w 402"/>
                <a:gd name="T25" fmla="*/ 683 h 814"/>
                <a:gd name="T26" fmla="*/ 50 w 402"/>
                <a:gd name="T27" fmla="*/ 683 h 814"/>
                <a:gd name="T28" fmla="*/ 98 w 402"/>
                <a:gd name="T29" fmla="*/ 492 h 814"/>
                <a:gd name="T30" fmla="*/ 119 w 402"/>
                <a:gd name="T31" fmla="*/ 628 h 814"/>
                <a:gd name="T32" fmla="*/ 50 w 402"/>
                <a:gd name="T33" fmla="*/ 683 h 814"/>
                <a:gd name="T34" fmla="*/ 213 w 402"/>
                <a:gd name="T35" fmla="*/ 646 h 814"/>
                <a:gd name="T36" fmla="*/ 213 w 402"/>
                <a:gd name="T37" fmla="*/ 505 h 814"/>
                <a:gd name="T38" fmla="*/ 202 w 402"/>
                <a:gd name="T39" fmla="*/ 482 h 814"/>
                <a:gd name="T40" fmla="*/ 190 w 402"/>
                <a:gd name="T41" fmla="*/ 505 h 814"/>
                <a:gd name="T42" fmla="*/ 190 w 402"/>
                <a:gd name="T43" fmla="*/ 646 h 814"/>
                <a:gd name="T44" fmla="*/ 157 w 402"/>
                <a:gd name="T45" fmla="*/ 646 h 814"/>
                <a:gd name="T46" fmla="*/ 94 w 402"/>
                <a:gd name="T47" fmla="*/ 189 h 814"/>
                <a:gd name="T48" fmla="*/ 202 w 402"/>
                <a:gd name="T49" fmla="*/ 0 h 814"/>
                <a:gd name="T50" fmla="*/ 310 w 402"/>
                <a:gd name="T51" fmla="*/ 189 h 814"/>
                <a:gd name="T52" fmla="*/ 247 w 402"/>
                <a:gd name="T53" fmla="*/ 646 h 814"/>
                <a:gd name="T54" fmla="*/ 213 w 402"/>
                <a:gd name="T55" fmla="*/ 646 h 814"/>
                <a:gd name="T56" fmla="*/ 202 w 402"/>
                <a:gd name="T57" fmla="*/ 120 h 814"/>
                <a:gd name="T58" fmla="*/ 154 w 402"/>
                <a:gd name="T59" fmla="*/ 167 h 814"/>
                <a:gd name="T60" fmla="*/ 202 w 402"/>
                <a:gd name="T61" fmla="*/ 215 h 814"/>
                <a:gd name="T62" fmla="*/ 249 w 402"/>
                <a:gd name="T63" fmla="*/ 167 h 814"/>
                <a:gd name="T64" fmla="*/ 202 w 402"/>
                <a:gd name="T65" fmla="*/ 12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2" h="814">
                  <a:moveTo>
                    <a:pt x="202" y="814"/>
                  </a:moveTo>
                  <a:cubicBezTo>
                    <a:pt x="195" y="792"/>
                    <a:pt x="186" y="770"/>
                    <a:pt x="179" y="751"/>
                  </a:cubicBezTo>
                  <a:cubicBezTo>
                    <a:pt x="171" y="732"/>
                    <a:pt x="163" y="713"/>
                    <a:pt x="163" y="706"/>
                  </a:cubicBezTo>
                  <a:cubicBezTo>
                    <a:pt x="163" y="697"/>
                    <a:pt x="167" y="689"/>
                    <a:pt x="173" y="683"/>
                  </a:cubicBezTo>
                  <a:cubicBezTo>
                    <a:pt x="178" y="692"/>
                    <a:pt x="189" y="699"/>
                    <a:pt x="202" y="699"/>
                  </a:cubicBezTo>
                  <a:cubicBezTo>
                    <a:pt x="214" y="699"/>
                    <a:pt x="225" y="692"/>
                    <a:pt x="230" y="683"/>
                  </a:cubicBezTo>
                  <a:cubicBezTo>
                    <a:pt x="237" y="689"/>
                    <a:pt x="241" y="697"/>
                    <a:pt x="241" y="706"/>
                  </a:cubicBezTo>
                  <a:cubicBezTo>
                    <a:pt x="241" y="713"/>
                    <a:pt x="233" y="732"/>
                    <a:pt x="225" y="751"/>
                  </a:cubicBezTo>
                  <a:cubicBezTo>
                    <a:pt x="217" y="770"/>
                    <a:pt x="208" y="792"/>
                    <a:pt x="202" y="814"/>
                  </a:cubicBezTo>
                  <a:close/>
                  <a:moveTo>
                    <a:pt x="353" y="683"/>
                  </a:moveTo>
                  <a:cubicBezTo>
                    <a:pt x="335" y="657"/>
                    <a:pt x="312" y="638"/>
                    <a:pt x="285" y="628"/>
                  </a:cubicBezTo>
                  <a:cubicBezTo>
                    <a:pt x="290" y="600"/>
                    <a:pt x="299" y="550"/>
                    <a:pt x="308" y="494"/>
                  </a:cubicBezTo>
                  <a:cubicBezTo>
                    <a:pt x="351" y="532"/>
                    <a:pt x="402" y="600"/>
                    <a:pt x="353" y="683"/>
                  </a:cubicBezTo>
                  <a:close/>
                  <a:moveTo>
                    <a:pt x="50" y="683"/>
                  </a:moveTo>
                  <a:cubicBezTo>
                    <a:pt x="0" y="597"/>
                    <a:pt x="60" y="526"/>
                    <a:pt x="98" y="492"/>
                  </a:cubicBezTo>
                  <a:cubicBezTo>
                    <a:pt x="107" y="548"/>
                    <a:pt x="115" y="599"/>
                    <a:pt x="119" y="628"/>
                  </a:cubicBezTo>
                  <a:cubicBezTo>
                    <a:pt x="92" y="638"/>
                    <a:pt x="69" y="657"/>
                    <a:pt x="50" y="683"/>
                  </a:cubicBezTo>
                  <a:close/>
                  <a:moveTo>
                    <a:pt x="213" y="646"/>
                  </a:moveTo>
                  <a:cubicBezTo>
                    <a:pt x="213" y="505"/>
                    <a:pt x="213" y="505"/>
                    <a:pt x="213" y="505"/>
                  </a:cubicBezTo>
                  <a:cubicBezTo>
                    <a:pt x="202" y="482"/>
                    <a:pt x="202" y="482"/>
                    <a:pt x="202" y="482"/>
                  </a:cubicBezTo>
                  <a:cubicBezTo>
                    <a:pt x="190" y="505"/>
                    <a:pt x="190" y="505"/>
                    <a:pt x="190" y="505"/>
                  </a:cubicBezTo>
                  <a:cubicBezTo>
                    <a:pt x="190" y="646"/>
                    <a:pt x="190" y="646"/>
                    <a:pt x="190" y="646"/>
                  </a:cubicBezTo>
                  <a:cubicBezTo>
                    <a:pt x="157" y="646"/>
                    <a:pt x="157" y="646"/>
                    <a:pt x="157" y="646"/>
                  </a:cubicBezTo>
                  <a:cubicBezTo>
                    <a:pt x="149" y="595"/>
                    <a:pt x="94" y="242"/>
                    <a:pt x="94" y="189"/>
                  </a:cubicBezTo>
                  <a:cubicBezTo>
                    <a:pt x="94" y="95"/>
                    <a:pt x="181" y="17"/>
                    <a:pt x="202" y="0"/>
                  </a:cubicBezTo>
                  <a:cubicBezTo>
                    <a:pt x="223" y="17"/>
                    <a:pt x="310" y="96"/>
                    <a:pt x="310" y="189"/>
                  </a:cubicBezTo>
                  <a:cubicBezTo>
                    <a:pt x="310" y="290"/>
                    <a:pt x="255" y="599"/>
                    <a:pt x="247" y="646"/>
                  </a:cubicBezTo>
                  <a:lnTo>
                    <a:pt x="213" y="646"/>
                  </a:lnTo>
                  <a:close/>
                  <a:moveTo>
                    <a:pt x="202" y="120"/>
                  </a:moveTo>
                  <a:cubicBezTo>
                    <a:pt x="176" y="120"/>
                    <a:pt x="154" y="141"/>
                    <a:pt x="154" y="167"/>
                  </a:cubicBezTo>
                  <a:cubicBezTo>
                    <a:pt x="154" y="193"/>
                    <a:pt x="176" y="215"/>
                    <a:pt x="202" y="215"/>
                  </a:cubicBezTo>
                  <a:cubicBezTo>
                    <a:pt x="228" y="215"/>
                    <a:pt x="249" y="193"/>
                    <a:pt x="249" y="167"/>
                  </a:cubicBezTo>
                  <a:cubicBezTo>
                    <a:pt x="249" y="141"/>
                    <a:pt x="228" y="120"/>
                    <a:pt x="202" y="1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3673033249"/>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294967295" orient="horz" pos="709">
          <p15:clr>
            <a:srgbClr val="F26B43"/>
          </p15:clr>
        </p15:guide>
        <p15:guide id="4294967295" pos="7423">
          <p15:clr>
            <a:srgbClr val="F26B43"/>
          </p15:clr>
        </p15:guide>
        <p15:guide id="4294967295" orient="horz" pos="4071">
          <p15:clr>
            <a:srgbClr val="F26B43"/>
          </p15:clr>
        </p15:guide>
        <p15:guide id="4294967295" pos="255">
          <p15:clr>
            <a:srgbClr val="F26B43"/>
          </p15:clr>
        </p15:guide>
        <p15:guide id="4294967295" orient="horz" pos="836">
          <p15:clr>
            <a:srgbClr val="F26B43"/>
          </p15:clr>
        </p15:guide>
        <p15:guide id="4294967295" orient="horz" pos="245">
          <p15:clr>
            <a:srgbClr val="F26B43"/>
          </p15:clr>
        </p15:guide>
        <p15:guide id="4294967295" pos="3840">
          <p15:clr>
            <a:srgbClr val="F26B43"/>
          </p15:clr>
        </p15:guide>
        <p15:guide id="4294967295" pos="3899">
          <p15:clr>
            <a:srgbClr val="F26B43"/>
          </p15:clr>
        </p15:guide>
        <p15:guide id="4294967295" pos="378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coderRohan123" TargetMode="External"/><Relationship Id="rId2" Type="http://schemas.openxmlformats.org/officeDocument/2006/relationships/image" Target="../media/image14.jpeg"/><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coderRohan123/IBM-DATASCIENCE-PROFESSIONAL-CERTIFICATE/blob/main/capstone/1.3-Data%20wrangling.ipynb" TargetMode="Externa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coderRohan123/IBM-DATASCIENCE-PROFESSIONAL-CERTIFICATE/blob/main/capstone/2.1%20Exploratory%20Data%20Analysis%20-%20SQL.ipynb" TargetMode="Externa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coderRohan123/IBM-DATASCIENCE-PROFESSIONAL-CERTIFICATE/blob/main/capstone/2.2%20eda%20data%20viz.ipynb" TargetMode="Externa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coderRohan123/IBM-DATASCIENCE-PROFESSIONAL-CERTIFICATE/blob/main/capstone/3.1%20launch_site_location.ipynb" TargetMode="Externa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coderRohan123/IBM-DATASCIENCE-PROFESSIONAL-CERTIFICATE/blob/main/capstone/spacex_dash_app.py" TargetMode="Externa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coderRohan123/IBM-DATASCIENCE-PROFESSIONAL-CERTIFICATE/blob/main/capstone/4.1%20SpaceX_Machine%20Learning%20Prediction_Part_5.ipynb" TargetMode="Externa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png"/><Relationship Id="rId1" Type="http://schemas.openxmlformats.org/officeDocument/2006/relationships/slideLayout" Target="../slideLayouts/slideLayout15.xml"/><Relationship Id="rId4" Type="http://schemas.openxmlformats.org/officeDocument/2006/relationships/image" Target="../media/image52.jpg"/></Relationships>
</file>

<file path=ppt/slides/_rels/slide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5.xml"/><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coderRohan123/IBM-DATASCIENCE-PROFESSIONAL-CERTIFICATE/blob/main/capstone/1.1data-collection-api.ipynb" TargetMode="External"/><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coderRohan123/IBM-DATASCIENCE-PROFESSIONAL-CERTIFICATE/blob/main/capstone/1.2labs-webscraping.ipynb" TargetMode="Externa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888546" y="4568734"/>
            <a:ext cx="4216854" cy="923330"/>
          </a:xfrm>
          <a:prstGeom prst="rect">
            <a:avLst/>
          </a:prstGeom>
          <a:solidFill>
            <a:srgbClr val="FFC000"/>
          </a:solidFill>
        </p:spPr>
        <p:txBody>
          <a:bodyPr wrap="square" lIns="91440" tIns="45720" rIns="91440" bIns="45720" rtlCol="0" anchor="t">
            <a:spAutoFit/>
          </a:bodyPr>
          <a:lstStyle/>
          <a:p>
            <a:r>
              <a:rPr lang="en-US" dirty="0" smtClean="0">
                <a:latin typeface="Abadi"/>
                <a:ea typeface="SF Pro" pitchFamily="2" charset="0"/>
                <a:cs typeface="SF Pro" pitchFamily="2" charset="0"/>
              </a:rPr>
              <a:t>ROHAN MALLICK</a:t>
            </a:r>
            <a:endParaRPr lang="en-US" dirty="0">
              <a:latin typeface="Abadi"/>
              <a:ea typeface="SF Pro" pitchFamily="2" charset="0"/>
              <a:cs typeface="SF Pro" pitchFamily="2" charset="0"/>
            </a:endParaRPr>
          </a:p>
          <a:p>
            <a:r>
              <a:rPr lang="en-US" dirty="0" smtClean="0">
                <a:latin typeface="Abadi" panose="020B0604020104020204" pitchFamily="34" charset="0"/>
                <a:ea typeface="SF Pro" pitchFamily="2" charset="0"/>
                <a:cs typeface="SF Pro" pitchFamily="2" charset="0"/>
              </a:rPr>
              <a:t>10/8/2024</a:t>
            </a:r>
          </a:p>
          <a:p>
            <a:r>
              <a:rPr lang="en-US" dirty="0">
                <a:solidFill>
                  <a:srgbClr val="FF0000"/>
                </a:solidFill>
                <a:latin typeface="Abadi" panose="020B0604020104020204" pitchFamily="34" charset="0"/>
                <a:ea typeface="SF Pro" pitchFamily="2" charset="0"/>
                <a:cs typeface="SF Pro" pitchFamily="2" charset="0"/>
                <a:hlinkClick r:id="rId3"/>
              </a:rPr>
              <a:t>https://github.com/coderRohan123</a:t>
            </a:r>
            <a:endParaRPr lang="en-US" dirty="0">
              <a:solidFill>
                <a:srgbClr val="FF0000"/>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32667321"/>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3291" y="1737360"/>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3" name="object 3"/>
          <p:cNvSpPr txBox="1">
            <a:spLocks noGrp="1"/>
          </p:cNvSpPr>
          <p:nvPr>
            <p:ph type="title"/>
          </p:nvPr>
        </p:nvSpPr>
        <p:spPr>
          <a:xfrm>
            <a:off x="916635" y="615822"/>
            <a:ext cx="3688715" cy="756920"/>
          </a:xfrm>
          <a:prstGeom prst="rect">
            <a:avLst/>
          </a:prstGeom>
        </p:spPr>
        <p:txBody>
          <a:bodyPr vert="horz" wrap="square" lIns="0" tIns="12700" rIns="0" bIns="0" rtlCol="0">
            <a:spAutoFit/>
          </a:bodyPr>
          <a:lstStyle/>
          <a:p>
            <a:pPr marL="12700">
              <a:lnSpc>
                <a:spcPct val="100000"/>
              </a:lnSpc>
              <a:spcBef>
                <a:spcPts val="100"/>
              </a:spcBef>
            </a:pPr>
            <a:r>
              <a:rPr spc="-340" dirty="0"/>
              <a:t>Data</a:t>
            </a:r>
            <a:r>
              <a:rPr spc="-530" dirty="0"/>
              <a:t> </a:t>
            </a:r>
            <a:r>
              <a:rPr spc="-275" dirty="0"/>
              <a:t>Wrangling</a:t>
            </a:r>
          </a:p>
        </p:txBody>
      </p:sp>
      <p:sp>
        <p:nvSpPr>
          <p:cNvPr id="4" name="object 4"/>
          <p:cNvSpPr txBox="1">
            <a:spLocks noGrp="1"/>
          </p:cNvSpPr>
          <p:nvPr>
            <p:ph idx="1"/>
          </p:nvPr>
        </p:nvSpPr>
        <p:spPr>
          <a:xfrm>
            <a:off x="1" y="1905000"/>
            <a:ext cx="12192000" cy="4885440"/>
          </a:xfrm>
          <a:prstGeom prst="rect">
            <a:avLst/>
          </a:prstGeom>
        </p:spPr>
        <p:txBody>
          <a:bodyPr vert="horz" wrap="square" lIns="0" tIns="162560" rIns="0" bIns="0" rtlCol="0">
            <a:spAutoFit/>
          </a:bodyPr>
          <a:lstStyle/>
          <a:p>
            <a:pPr marL="16510">
              <a:lnSpc>
                <a:spcPct val="100000"/>
              </a:lnSpc>
              <a:spcBef>
                <a:spcPts val="1280"/>
              </a:spcBef>
            </a:pPr>
            <a:r>
              <a:rPr sz="2000" spc="-15" dirty="0">
                <a:latin typeface="Carlito"/>
                <a:cs typeface="Carlito"/>
              </a:rPr>
              <a:t>Create </a:t>
            </a:r>
            <a:r>
              <a:rPr sz="2000" dirty="0">
                <a:latin typeface="Carlito"/>
                <a:cs typeface="Carlito"/>
              </a:rPr>
              <a:t>a </a:t>
            </a:r>
            <a:r>
              <a:rPr sz="2000" spc="-5" dirty="0">
                <a:latin typeface="Carlito"/>
                <a:cs typeface="Carlito"/>
              </a:rPr>
              <a:t>training label </a:t>
            </a:r>
            <a:r>
              <a:rPr sz="2000" dirty="0">
                <a:latin typeface="Carlito"/>
                <a:cs typeface="Carlito"/>
              </a:rPr>
              <a:t>with </a:t>
            </a:r>
            <a:r>
              <a:rPr sz="2000" spc="-5" dirty="0">
                <a:latin typeface="Carlito"/>
                <a:cs typeface="Carlito"/>
              </a:rPr>
              <a:t>landing </a:t>
            </a:r>
            <a:r>
              <a:rPr sz="2000" spc="-15" dirty="0">
                <a:latin typeface="Carlito"/>
                <a:cs typeface="Carlito"/>
              </a:rPr>
              <a:t>outcomes </a:t>
            </a:r>
            <a:r>
              <a:rPr sz="2000" spc="-5" dirty="0">
                <a:latin typeface="Carlito"/>
                <a:cs typeface="Carlito"/>
              </a:rPr>
              <a:t>where successful </a:t>
            </a:r>
            <a:r>
              <a:rPr sz="2000" dirty="0">
                <a:latin typeface="Carlito"/>
                <a:cs typeface="Carlito"/>
              </a:rPr>
              <a:t>= 1 &amp; </a:t>
            </a:r>
            <a:r>
              <a:rPr sz="2000" spc="-15" dirty="0">
                <a:latin typeface="Carlito"/>
                <a:cs typeface="Carlito"/>
              </a:rPr>
              <a:t>failure </a:t>
            </a:r>
            <a:r>
              <a:rPr sz="2000" dirty="0">
                <a:latin typeface="Carlito"/>
                <a:cs typeface="Carlito"/>
              </a:rPr>
              <a:t>=</a:t>
            </a:r>
            <a:r>
              <a:rPr sz="2000" spc="-85" dirty="0">
                <a:latin typeface="Carlito"/>
                <a:cs typeface="Carlito"/>
              </a:rPr>
              <a:t> </a:t>
            </a:r>
            <a:r>
              <a:rPr sz="2000" dirty="0">
                <a:latin typeface="Carlito"/>
                <a:cs typeface="Carlito"/>
              </a:rPr>
              <a:t>0.</a:t>
            </a:r>
          </a:p>
          <a:p>
            <a:pPr marL="16510">
              <a:lnSpc>
                <a:spcPct val="100000"/>
              </a:lnSpc>
              <a:spcBef>
                <a:spcPts val="1175"/>
              </a:spcBef>
            </a:pPr>
            <a:r>
              <a:rPr sz="2000" dirty="0">
                <a:latin typeface="Carlito"/>
                <a:cs typeface="Carlito"/>
              </a:rPr>
              <a:t>Outcome</a:t>
            </a:r>
            <a:r>
              <a:rPr sz="2000" spc="-75" dirty="0">
                <a:latin typeface="Carlito"/>
                <a:cs typeface="Carlito"/>
              </a:rPr>
              <a:t> </a:t>
            </a:r>
            <a:r>
              <a:rPr sz="2000" dirty="0">
                <a:latin typeface="Carlito"/>
                <a:cs typeface="Carlito"/>
              </a:rPr>
              <a:t>column</a:t>
            </a:r>
            <a:r>
              <a:rPr sz="2000" spc="-45" dirty="0">
                <a:latin typeface="Carlito"/>
                <a:cs typeface="Carlito"/>
              </a:rPr>
              <a:t> </a:t>
            </a:r>
            <a:r>
              <a:rPr sz="2000" spc="-5" dirty="0">
                <a:latin typeface="Carlito"/>
                <a:cs typeface="Carlito"/>
              </a:rPr>
              <a:t>has</a:t>
            </a:r>
            <a:r>
              <a:rPr sz="2000" spc="-40" dirty="0">
                <a:latin typeface="Carlito"/>
                <a:cs typeface="Carlito"/>
              </a:rPr>
              <a:t> </a:t>
            </a:r>
            <a:r>
              <a:rPr sz="2000" spc="-10" dirty="0">
                <a:latin typeface="Carlito"/>
                <a:cs typeface="Carlito"/>
              </a:rPr>
              <a:t>two</a:t>
            </a:r>
            <a:r>
              <a:rPr sz="2000" spc="-25" dirty="0">
                <a:latin typeface="Carlito"/>
                <a:cs typeface="Carlito"/>
              </a:rPr>
              <a:t> </a:t>
            </a:r>
            <a:r>
              <a:rPr sz="2000" dirty="0">
                <a:latin typeface="Carlito"/>
                <a:cs typeface="Carlito"/>
              </a:rPr>
              <a:t>components:</a:t>
            </a:r>
            <a:r>
              <a:rPr sz="2000" spc="-75" dirty="0">
                <a:latin typeface="Carlito"/>
                <a:cs typeface="Carlito"/>
              </a:rPr>
              <a:t> </a:t>
            </a:r>
            <a:r>
              <a:rPr sz="2000" dirty="0">
                <a:latin typeface="Carlito"/>
                <a:cs typeface="Carlito"/>
              </a:rPr>
              <a:t>‘Mission</a:t>
            </a:r>
            <a:r>
              <a:rPr sz="2000" spc="5" dirty="0">
                <a:latin typeface="Carlito"/>
                <a:cs typeface="Carlito"/>
              </a:rPr>
              <a:t> </a:t>
            </a:r>
            <a:r>
              <a:rPr sz="2000" spc="-5" dirty="0">
                <a:latin typeface="Carlito"/>
                <a:cs typeface="Carlito"/>
              </a:rPr>
              <a:t>Outcome’</a:t>
            </a:r>
            <a:r>
              <a:rPr sz="2000" spc="-65" dirty="0">
                <a:latin typeface="Carlito"/>
                <a:cs typeface="Carlito"/>
              </a:rPr>
              <a:t> </a:t>
            </a:r>
            <a:r>
              <a:rPr sz="2000" dirty="0">
                <a:latin typeface="Carlito"/>
                <a:cs typeface="Carlito"/>
              </a:rPr>
              <a:t>‘Landing</a:t>
            </a:r>
            <a:r>
              <a:rPr sz="2000" spc="-50" dirty="0">
                <a:latin typeface="Carlito"/>
                <a:cs typeface="Carlito"/>
              </a:rPr>
              <a:t> </a:t>
            </a:r>
            <a:r>
              <a:rPr sz="2000" spc="-5" dirty="0">
                <a:latin typeface="Carlito"/>
                <a:cs typeface="Carlito"/>
              </a:rPr>
              <a:t>Location’</a:t>
            </a:r>
            <a:endParaRPr sz="2000" dirty="0">
              <a:latin typeface="Carlito"/>
              <a:cs typeface="Carlito"/>
            </a:endParaRPr>
          </a:p>
          <a:p>
            <a:pPr marL="16510" marR="5080">
              <a:lnSpc>
                <a:spcPct val="150000"/>
              </a:lnSpc>
              <a:spcBef>
                <a:spcPts val="290"/>
              </a:spcBef>
            </a:pPr>
            <a:r>
              <a:rPr sz="2000" dirty="0">
                <a:latin typeface="Carlito"/>
                <a:cs typeface="Carlito"/>
              </a:rPr>
              <a:t>New </a:t>
            </a:r>
            <a:r>
              <a:rPr sz="2000" spc="-5" dirty="0">
                <a:latin typeface="Carlito"/>
                <a:cs typeface="Carlito"/>
              </a:rPr>
              <a:t>training </a:t>
            </a:r>
            <a:r>
              <a:rPr sz="2000" dirty="0">
                <a:latin typeface="Carlito"/>
                <a:cs typeface="Carlito"/>
              </a:rPr>
              <a:t>label column </a:t>
            </a:r>
            <a:r>
              <a:rPr sz="2000" spc="-15" dirty="0">
                <a:latin typeface="Carlito"/>
                <a:cs typeface="Carlito"/>
              </a:rPr>
              <a:t>‘class’ </a:t>
            </a:r>
            <a:r>
              <a:rPr sz="2000" spc="-5" dirty="0">
                <a:latin typeface="Carlito"/>
                <a:cs typeface="Carlito"/>
              </a:rPr>
              <a:t>with </a:t>
            </a:r>
            <a:r>
              <a:rPr sz="2000" dirty="0">
                <a:latin typeface="Carlito"/>
                <a:cs typeface="Carlito"/>
              </a:rPr>
              <a:t>a </a:t>
            </a:r>
            <a:r>
              <a:rPr sz="2000" spc="-5" dirty="0">
                <a:latin typeface="Carlito"/>
                <a:cs typeface="Carlito"/>
              </a:rPr>
              <a:t>value of </a:t>
            </a:r>
            <a:r>
              <a:rPr sz="2000" dirty="0">
                <a:latin typeface="Carlito"/>
                <a:cs typeface="Carlito"/>
              </a:rPr>
              <a:t>1 </a:t>
            </a:r>
            <a:r>
              <a:rPr sz="2000" spc="-5" dirty="0">
                <a:latin typeface="Carlito"/>
                <a:cs typeface="Carlito"/>
              </a:rPr>
              <a:t>if </a:t>
            </a:r>
            <a:r>
              <a:rPr sz="2000" dirty="0">
                <a:latin typeface="Carlito"/>
                <a:cs typeface="Carlito"/>
              </a:rPr>
              <a:t>‘Mission </a:t>
            </a:r>
            <a:r>
              <a:rPr sz="2000" spc="-5" dirty="0">
                <a:latin typeface="Carlito"/>
                <a:cs typeface="Carlito"/>
              </a:rPr>
              <a:t>Outcome’ is </a:t>
            </a:r>
            <a:r>
              <a:rPr sz="2000" spc="-30" dirty="0">
                <a:latin typeface="Carlito"/>
                <a:cs typeface="Carlito"/>
              </a:rPr>
              <a:t>True </a:t>
            </a:r>
            <a:r>
              <a:rPr sz="2000" dirty="0">
                <a:latin typeface="Carlito"/>
                <a:cs typeface="Carlito"/>
              </a:rPr>
              <a:t>and 0 </a:t>
            </a:r>
            <a:r>
              <a:rPr sz="2000" spc="-5" dirty="0">
                <a:latin typeface="Carlito"/>
                <a:cs typeface="Carlito"/>
              </a:rPr>
              <a:t>otherwise. </a:t>
            </a:r>
            <a:endParaRPr lang="en-US" spc="-5" dirty="0" smtClean="0">
              <a:latin typeface="Carlito"/>
              <a:cs typeface="Carlito"/>
            </a:endParaRPr>
          </a:p>
          <a:p>
            <a:pPr marL="16510" marR="5080">
              <a:lnSpc>
                <a:spcPct val="150000"/>
              </a:lnSpc>
              <a:spcBef>
                <a:spcPts val="290"/>
              </a:spcBef>
            </a:pPr>
            <a:r>
              <a:rPr sz="2000" u="heavy" spc="-20" dirty="0" smtClean="0">
                <a:uFill>
                  <a:solidFill>
                    <a:srgbClr val="404040"/>
                  </a:solidFill>
                </a:uFill>
                <a:latin typeface="Carlito"/>
                <a:cs typeface="Carlito"/>
              </a:rPr>
              <a:t>Value </a:t>
            </a:r>
            <a:r>
              <a:rPr sz="2000" u="heavy" dirty="0">
                <a:uFill>
                  <a:solidFill>
                    <a:srgbClr val="404040"/>
                  </a:solidFill>
                </a:uFill>
                <a:latin typeface="Carlito"/>
                <a:cs typeface="Carlito"/>
              </a:rPr>
              <a:t>Mapping:</a:t>
            </a:r>
            <a:endParaRPr sz="2000" dirty="0">
              <a:latin typeface="Carlito"/>
              <a:cs typeface="Carlito"/>
            </a:endParaRPr>
          </a:p>
          <a:p>
            <a:pPr marL="16510">
              <a:lnSpc>
                <a:spcPct val="100000"/>
              </a:lnSpc>
              <a:spcBef>
                <a:spcPts val="1275"/>
              </a:spcBef>
            </a:pPr>
            <a:r>
              <a:rPr sz="2000" spc="-30" dirty="0">
                <a:latin typeface="Carlito"/>
                <a:cs typeface="Carlito"/>
              </a:rPr>
              <a:t>True </a:t>
            </a:r>
            <a:r>
              <a:rPr sz="2000" dirty="0">
                <a:latin typeface="Carlito"/>
                <a:cs typeface="Carlito"/>
              </a:rPr>
              <a:t>ASDS, </a:t>
            </a:r>
            <a:r>
              <a:rPr sz="2000" spc="-30" dirty="0">
                <a:latin typeface="Carlito"/>
                <a:cs typeface="Carlito"/>
              </a:rPr>
              <a:t>True </a:t>
            </a:r>
            <a:r>
              <a:rPr sz="2000" spc="-10" dirty="0">
                <a:latin typeface="Carlito"/>
                <a:cs typeface="Carlito"/>
              </a:rPr>
              <a:t>RTLS, </a:t>
            </a:r>
            <a:r>
              <a:rPr sz="2000" dirty="0">
                <a:latin typeface="Carlito"/>
                <a:cs typeface="Carlito"/>
              </a:rPr>
              <a:t>&amp; </a:t>
            </a:r>
            <a:r>
              <a:rPr sz="2000" spc="-30" dirty="0">
                <a:latin typeface="Carlito"/>
                <a:cs typeface="Carlito"/>
              </a:rPr>
              <a:t>True </a:t>
            </a:r>
            <a:r>
              <a:rPr sz="2000" dirty="0">
                <a:latin typeface="Carlito"/>
                <a:cs typeface="Carlito"/>
              </a:rPr>
              <a:t>Ocean – </a:t>
            </a:r>
            <a:r>
              <a:rPr sz="2000" spc="-10" dirty="0">
                <a:latin typeface="Carlito"/>
                <a:cs typeface="Carlito"/>
              </a:rPr>
              <a:t>set to </a:t>
            </a:r>
            <a:r>
              <a:rPr sz="2000" spc="-5" dirty="0">
                <a:latin typeface="Carlito"/>
                <a:cs typeface="Carlito"/>
              </a:rPr>
              <a:t>-&gt;</a:t>
            </a:r>
            <a:r>
              <a:rPr sz="2000" spc="-80" dirty="0">
                <a:latin typeface="Carlito"/>
                <a:cs typeface="Carlito"/>
              </a:rPr>
              <a:t> </a:t>
            </a:r>
            <a:r>
              <a:rPr sz="2000" dirty="0">
                <a:latin typeface="Carlito"/>
                <a:cs typeface="Carlito"/>
              </a:rPr>
              <a:t>1</a:t>
            </a:r>
          </a:p>
          <a:p>
            <a:pPr marL="16510">
              <a:lnSpc>
                <a:spcPct val="100000"/>
              </a:lnSpc>
              <a:spcBef>
                <a:spcPts val="1200"/>
              </a:spcBef>
            </a:pPr>
            <a:r>
              <a:rPr sz="2000" dirty="0">
                <a:latin typeface="Carlito"/>
                <a:cs typeface="Carlito"/>
              </a:rPr>
              <a:t>None None, </a:t>
            </a:r>
            <a:r>
              <a:rPr sz="2000" spc="-15" dirty="0">
                <a:latin typeface="Carlito"/>
                <a:cs typeface="Carlito"/>
              </a:rPr>
              <a:t>False </a:t>
            </a:r>
            <a:r>
              <a:rPr sz="2000" dirty="0">
                <a:latin typeface="Carlito"/>
                <a:cs typeface="Carlito"/>
              </a:rPr>
              <a:t>ASDS, None ASDS, </a:t>
            </a:r>
            <a:r>
              <a:rPr sz="2000" spc="-15" dirty="0">
                <a:latin typeface="Carlito"/>
                <a:cs typeface="Carlito"/>
              </a:rPr>
              <a:t>False </a:t>
            </a:r>
            <a:r>
              <a:rPr sz="2000" dirty="0">
                <a:latin typeface="Carlito"/>
                <a:cs typeface="Carlito"/>
              </a:rPr>
              <a:t>Ocean, </a:t>
            </a:r>
            <a:r>
              <a:rPr sz="2000" spc="-15" dirty="0">
                <a:latin typeface="Carlito"/>
                <a:cs typeface="Carlito"/>
              </a:rPr>
              <a:t>False </a:t>
            </a:r>
            <a:r>
              <a:rPr sz="2000" spc="-10" dirty="0">
                <a:latin typeface="Carlito"/>
                <a:cs typeface="Carlito"/>
              </a:rPr>
              <a:t>RTLS </a:t>
            </a:r>
            <a:r>
              <a:rPr sz="2000" dirty="0">
                <a:latin typeface="Carlito"/>
                <a:cs typeface="Carlito"/>
              </a:rPr>
              <a:t>– </a:t>
            </a:r>
            <a:r>
              <a:rPr sz="2000" spc="-10" dirty="0">
                <a:latin typeface="Carlito"/>
                <a:cs typeface="Carlito"/>
              </a:rPr>
              <a:t>set to </a:t>
            </a:r>
            <a:r>
              <a:rPr sz="2000" spc="-5" dirty="0">
                <a:latin typeface="Carlito"/>
                <a:cs typeface="Carlito"/>
              </a:rPr>
              <a:t>-&gt;</a:t>
            </a:r>
            <a:r>
              <a:rPr sz="2000" spc="-105" dirty="0">
                <a:latin typeface="Carlito"/>
                <a:cs typeface="Carlito"/>
              </a:rPr>
              <a:t> </a:t>
            </a:r>
            <a:r>
              <a:rPr sz="2000" dirty="0">
                <a:latin typeface="Carlito"/>
                <a:cs typeface="Carlito"/>
              </a:rPr>
              <a:t>0</a:t>
            </a:r>
          </a:p>
          <a:p>
            <a:pPr marL="3810">
              <a:lnSpc>
                <a:spcPct val="100000"/>
              </a:lnSpc>
              <a:spcBef>
                <a:spcPts val="5"/>
              </a:spcBef>
            </a:pPr>
            <a:endParaRPr sz="2550" dirty="0">
              <a:latin typeface="Carlito"/>
              <a:cs typeface="Carlito"/>
            </a:endParaRPr>
          </a:p>
          <a:p>
            <a:pPr marL="16510" marR="1900555">
              <a:lnSpc>
                <a:spcPct val="148000"/>
              </a:lnSpc>
            </a:pPr>
            <a:r>
              <a:rPr sz="2000" u="heavy" spc="-5" dirty="0">
                <a:uFill>
                  <a:solidFill>
                    <a:srgbClr val="404040"/>
                  </a:solidFill>
                </a:uFill>
                <a:latin typeface="Carlito"/>
                <a:cs typeface="Carlito"/>
              </a:rPr>
              <a:t>GitHub url</a:t>
            </a:r>
            <a:r>
              <a:rPr sz="2000" u="heavy" spc="-5" dirty="0" smtClean="0">
                <a:uFill>
                  <a:solidFill>
                    <a:srgbClr val="404040"/>
                  </a:solidFill>
                </a:uFill>
                <a:latin typeface="Carlito"/>
                <a:cs typeface="Carlito"/>
              </a:rPr>
              <a:t>:</a:t>
            </a:r>
            <a:endParaRPr lang="en-US" sz="2000" u="heavy" spc="-5" dirty="0" smtClean="0">
              <a:uFill>
                <a:solidFill>
                  <a:srgbClr val="404040"/>
                </a:solidFill>
              </a:uFill>
              <a:latin typeface="Carlito"/>
              <a:cs typeface="Carlito"/>
            </a:endParaRPr>
          </a:p>
          <a:p>
            <a:pPr marL="0" marR="1900555" indent="0">
              <a:lnSpc>
                <a:spcPct val="148000"/>
              </a:lnSpc>
              <a:buNone/>
            </a:pPr>
            <a:r>
              <a:rPr lang="en-US" dirty="0">
                <a:latin typeface="Carlito"/>
                <a:cs typeface="Carlito"/>
                <a:hlinkClick r:id="rId2"/>
              </a:rPr>
              <a:t>https://github.com/coderRohan123/IBM-DATASCIENCE-PROFESSIONAL-CERTIFICATE/blob/main/capstone/1.3-Data%20wrangling.ipynb</a:t>
            </a:r>
            <a:endParaRPr sz="2000" dirty="0">
              <a:latin typeface="Carlito"/>
              <a:cs typeface="Carlito"/>
            </a:endParaRPr>
          </a:p>
        </p:txBody>
      </p:sp>
      <p:sp>
        <p:nvSpPr>
          <p:cNvPr id="5" name="object 5"/>
          <p:cNvSpPr txBox="1">
            <a:spLocks noGrp="1"/>
          </p:cNvSpPr>
          <p:nvPr>
            <p:ph type="sldNum" sz="quarter" idx="12"/>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10</a:t>
            </a:fld>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3291" y="1737360"/>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3" name="object 3"/>
          <p:cNvSpPr txBox="1">
            <a:spLocks noGrp="1"/>
          </p:cNvSpPr>
          <p:nvPr>
            <p:ph type="title"/>
          </p:nvPr>
        </p:nvSpPr>
        <p:spPr>
          <a:xfrm>
            <a:off x="916635" y="543559"/>
            <a:ext cx="6534150" cy="756920"/>
          </a:xfrm>
          <a:prstGeom prst="rect">
            <a:avLst/>
          </a:prstGeom>
        </p:spPr>
        <p:txBody>
          <a:bodyPr vert="horz" wrap="square" lIns="0" tIns="12700" rIns="0" bIns="0" rtlCol="0">
            <a:spAutoFit/>
          </a:bodyPr>
          <a:lstStyle/>
          <a:p>
            <a:pPr marL="12700">
              <a:lnSpc>
                <a:spcPct val="100000"/>
              </a:lnSpc>
              <a:spcBef>
                <a:spcPts val="100"/>
              </a:spcBef>
            </a:pPr>
            <a:r>
              <a:rPr spc="-670" dirty="0"/>
              <a:t>EDA </a:t>
            </a:r>
            <a:r>
              <a:rPr spc="-45" dirty="0"/>
              <a:t>with </a:t>
            </a:r>
            <a:r>
              <a:rPr spc="-340" dirty="0"/>
              <a:t>Data</a:t>
            </a:r>
            <a:r>
              <a:rPr spc="-650" dirty="0"/>
              <a:t> </a:t>
            </a:r>
            <a:r>
              <a:rPr spc="-270" dirty="0"/>
              <a:t>Visualization</a:t>
            </a:r>
          </a:p>
        </p:txBody>
      </p:sp>
      <p:sp>
        <p:nvSpPr>
          <p:cNvPr id="5" name="object 5"/>
          <p:cNvSpPr txBox="1">
            <a:spLocks noGrp="1"/>
          </p:cNvSpPr>
          <p:nvPr>
            <p:ph type="sldNum" sz="quarter" idx="12"/>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11</a:t>
            </a:fld>
            <a:endParaRPr dirty="0"/>
          </a:p>
        </p:txBody>
      </p:sp>
      <p:sp>
        <p:nvSpPr>
          <p:cNvPr id="4" name="object 4"/>
          <p:cNvSpPr txBox="1"/>
          <p:nvPr/>
        </p:nvSpPr>
        <p:spPr>
          <a:xfrm>
            <a:off x="381000" y="1824608"/>
            <a:ext cx="10758169" cy="4787849"/>
          </a:xfrm>
          <a:prstGeom prst="rect">
            <a:avLst/>
          </a:prstGeom>
        </p:spPr>
        <p:txBody>
          <a:bodyPr vert="horz" wrap="square" lIns="0" tIns="42545" rIns="0" bIns="0" rtlCol="0">
            <a:spAutoFit/>
          </a:bodyPr>
          <a:lstStyle/>
          <a:p>
            <a:pPr marL="12700" marR="556260">
              <a:lnSpc>
                <a:spcPts val="2210"/>
              </a:lnSpc>
              <a:spcBef>
                <a:spcPts val="335"/>
              </a:spcBef>
            </a:pPr>
            <a:r>
              <a:rPr sz="2000" spc="-20" dirty="0">
                <a:latin typeface="Carlito"/>
                <a:cs typeface="Carlito"/>
              </a:rPr>
              <a:t>Exploratory </a:t>
            </a:r>
            <a:r>
              <a:rPr sz="2000" spc="-25" dirty="0">
                <a:latin typeface="Carlito"/>
                <a:cs typeface="Carlito"/>
              </a:rPr>
              <a:t>Data </a:t>
            </a:r>
            <a:r>
              <a:rPr sz="2000" spc="-15" dirty="0">
                <a:latin typeface="Carlito"/>
                <a:cs typeface="Carlito"/>
              </a:rPr>
              <a:t>Analysis </a:t>
            </a:r>
            <a:r>
              <a:rPr sz="2000" spc="-20" dirty="0">
                <a:latin typeface="Carlito"/>
                <a:cs typeface="Carlito"/>
              </a:rPr>
              <a:t>performed </a:t>
            </a:r>
            <a:r>
              <a:rPr sz="2000" spc="-5" dirty="0">
                <a:latin typeface="Carlito"/>
                <a:cs typeface="Carlito"/>
              </a:rPr>
              <a:t>on variables </a:t>
            </a:r>
            <a:r>
              <a:rPr sz="2000" spc="-15" dirty="0">
                <a:latin typeface="Carlito"/>
                <a:cs typeface="Carlito"/>
              </a:rPr>
              <a:t>Flight </a:t>
            </a:r>
            <a:r>
              <a:rPr sz="2000" spc="-50" dirty="0">
                <a:latin typeface="Carlito"/>
                <a:cs typeface="Carlito"/>
              </a:rPr>
              <a:t>Number, </a:t>
            </a:r>
            <a:r>
              <a:rPr sz="2000" spc="-25" dirty="0">
                <a:latin typeface="Carlito"/>
                <a:cs typeface="Carlito"/>
              </a:rPr>
              <a:t>Payload </a:t>
            </a:r>
            <a:r>
              <a:rPr sz="2000" dirty="0">
                <a:latin typeface="Carlito"/>
                <a:cs typeface="Carlito"/>
              </a:rPr>
              <a:t>Mass, </a:t>
            </a:r>
            <a:r>
              <a:rPr sz="2000" spc="-5" dirty="0">
                <a:latin typeface="Carlito"/>
                <a:cs typeface="Carlito"/>
              </a:rPr>
              <a:t>Launch </a:t>
            </a:r>
            <a:r>
              <a:rPr sz="2000" spc="-15" dirty="0">
                <a:latin typeface="Carlito"/>
                <a:cs typeface="Carlito"/>
              </a:rPr>
              <a:t>Site,  </a:t>
            </a:r>
            <a:r>
              <a:rPr sz="2000" spc="-5" dirty="0">
                <a:latin typeface="Carlito"/>
                <a:cs typeface="Carlito"/>
              </a:rPr>
              <a:t>Orbit, Class </a:t>
            </a:r>
            <a:r>
              <a:rPr sz="2000" dirty="0">
                <a:latin typeface="Carlito"/>
                <a:cs typeface="Carlito"/>
              </a:rPr>
              <a:t>and</a:t>
            </a:r>
            <a:r>
              <a:rPr sz="2000" spc="-45" dirty="0">
                <a:latin typeface="Carlito"/>
                <a:cs typeface="Carlito"/>
              </a:rPr>
              <a:t> </a:t>
            </a:r>
            <a:r>
              <a:rPr sz="2000" spc="-130" dirty="0">
                <a:latin typeface="Carlito"/>
                <a:cs typeface="Carlito"/>
              </a:rPr>
              <a:t>Year.</a:t>
            </a:r>
            <a:endParaRPr sz="2000" dirty="0">
              <a:latin typeface="Carlito"/>
              <a:cs typeface="Carlito"/>
            </a:endParaRPr>
          </a:p>
          <a:p>
            <a:pPr marL="12700">
              <a:lnSpc>
                <a:spcPct val="100000"/>
              </a:lnSpc>
              <a:spcBef>
                <a:spcPts val="1050"/>
              </a:spcBef>
            </a:pPr>
            <a:r>
              <a:rPr sz="2000" u="heavy" spc="-5" dirty="0">
                <a:uFill>
                  <a:solidFill>
                    <a:srgbClr val="404040"/>
                  </a:solidFill>
                </a:uFill>
                <a:latin typeface="Carlito"/>
                <a:cs typeface="Carlito"/>
              </a:rPr>
              <a:t>Plots</a:t>
            </a:r>
            <a:r>
              <a:rPr sz="2000" u="heavy" spc="-55" dirty="0">
                <a:uFill>
                  <a:solidFill>
                    <a:srgbClr val="404040"/>
                  </a:solidFill>
                </a:uFill>
                <a:latin typeface="Carlito"/>
                <a:cs typeface="Carlito"/>
              </a:rPr>
              <a:t> </a:t>
            </a:r>
            <a:r>
              <a:rPr sz="2000" u="heavy" spc="-5" dirty="0">
                <a:uFill>
                  <a:solidFill>
                    <a:srgbClr val="404040"/>
                  </a:solidFill>
                </a:uFill>
                <a:latin typeface="Carlito"/>
                <a:cs typeface="Carlito"/>
              </a:rPr>
              <a:t>Used:</a:t>
            </a:r>
            <a:endParaRPr sz="2000" dirty="0">
              <a:latin typeface="Carlito"/>
              <a:cs typeface="Carlito"/>
            </a:endParaRPr>
          </a:p>
          <a:p>
            <a:pPr marL="12700" marR="405765">
              <a:lnSpc>
                <a:spcPts val="2210"/>
              </a:lnSpc>
              <a:spcBef>
                <a:spcPts val="1430"/>
              </a:spcBef>
            </a:pPr>
            <a:r>
              <a:rPr sz="2000" spc="-15" dirty="0">
                <a:latin typeface="Carlito"/>
                <a:cs typeface="Carlito"/>
              </a:rPr>
              <a:t>Flight </a:t>
            </a:r>
            <a:r>
              <a:rPr sz="2000" dirty="0">
                <a:latin typeface="Carlito"/>
                <a:cs typeface="Carlito"/>
              </a:rPr>
              <a:t>Number </a:t>
            </a:r>
            <a:r>
              <a:rPr sz="2000" spc="-20" dirty="0">
                <a:latin typeface="Carlito"/>
                <a:cs typeface="Carlito"/>
              </a:rPr>
              <a:t>vs. </a:t>
            </a:r>
            <a:r>
              <a:rPr sz="2000" spc="-25" dirty="0">
                <a:latin typeface="Carlito"/>
                <a:cs typeface="Carlito"/>
              </a:rPr>
              <a:t>Payload </a:t>
            </a:r>
            <a:r>
              <a:rPr sz="2000" dirty="0">
                <a:latin typeface="Carlito"/>
                <a:cs typeface="Carlito"/>
              </a:rPr>
              <a:t>Mass, </a:t>
            </a:r>
            <a:r>
              <a:rPr sz="2000" spc="-10" dirty="0">
                <a:latin typeface="Carlito"/>
                <a:cs typeface="Carlito"/>
              </a:rPr>
              <a:t>Flight </a:t>
            </a:r>
            <a:r>
              <a:rPr sz="2000" dirty="0">
                <a:latin typeface="Carlito"/>
                <a:cs typeface="Carlito"/>
              </a:rPr>
              <a:t>Number </a:t>
            </a:r>
            <a:r>
              <a:rPr sz="2000" spc="-20" dirty="0">
                <a:latin typeface="Carlito"/>
                <a:cs typeface="Carlito"/>
              </a:rPr>
              <a:t>vs. </a:t>
            </a:r>
            <a:r>
              <a:rPr sz="2000" spc="-5" dirty="0">
                <a:latin typeface="Carlito"/>
                <a:cs typeface="Carlito"/>
              </a:rPr>
              <a:t>Launch </a:t>
            </a:r>
            <a:r>
              <a:rPr sz="2000" spc="-15" dirty="0">
                <a:latin typeface="Carlito"/>
                <a:cs typeface="Carlito"/>
              </a:rPr>
              <a:t>Site, </a:t>
            </a:r>
            <a:r>
              <a:rPr sz="2000" spc="-25" dirty="0">
                <a:latin typeface="Carlito"/>
                <a:cs typeface="Carlito"/>
              </a:rPr>
              <a:t>Payload </a:t>
            </a:r>
            <a:r>
              <a:rPr sz="2000" dirty="0">
                <a:latin typeface="Carlito"/>
                <a:cs typeface="Carlito"/>
              </a:rPr>
              <a:t>Mass </a:t>
            </a:r>
            <a:r>
              <a:rPr sz="2000" spc="-20" dirty="0">
                <a:latin typeface="Carlito"/>
                <a:cs typeface="Carlito"/>
              </a:rPr>
              <a:t>vs. </a:t>
            </a:r>
            <a:r>
              <a:rPr sz="2000" spc="-5" dirty="0">
                <a:latin typeface="Carlito"/>
                <a:cs typeface="Carlito"/>
              </a:rPr>
              <a:t>Launch </a:t>
            </a:r>
            <a:r>
              <a:rPr sz="2000" spc="-15" dirty="0">
                <a:latin typeface="Carlito"/>
                <a:cs typeface="Carlito"/>
              </a:rPr>
              <a:t>Site,  </a:t>
            </a:r>
            <a:r>
              <a:rPr sz="2000" spc="-5" dirty="0">
                <a:latin typeface="Carlito"/>
                <a:cs typeface="Carlito"/>
              </a:rPr>
              <a:t>Orbit </a:t>
            </a:r>
            <a:r>
              <a:rPr sz="2000" spc="-20" dirty="0">
                <a:latin typeface="Carlito"/>
                <a:cs typeface="Carlito"/>
              </a:rPr>
              <a:t>vs. </a:t>
            </a:r>
            <a:r>
              <a:rPr sz="2000" dirty="0">
                <a:latin typeface="Carlito"/>
                <a:cs typeface="Carlito"/>
              </a:rPr>
              <a:t>Success </a:t>
            </a:r>
            <a:r>
              <a:rPr sz="2000" spc="-20" dirty="0">
                <a:latin typeface="Carlito"/>
                <a:cs typeface="Carlito"/>
              </a:rPr>
              <a:t>Rate, </a:t>
            </a:r>
            <a:r>
              <a:rPr sz="2000" spc="-10" dirty="0">
                <a:latin typeface="Carlito"/>
                <a:cs typeface="Carlito"/>
              </a:rPr>
              <a:t>Flight </a:t>
            </a:r>
            <a:r>
              <a:rPr sz="2000" dirty="0">
                <a:latin typeface="Carlito"/>
                <a:cs typeface="Carlito"/>
              </a:rPr>
              <a:t>Number </a:t>
            </a:r>
            <a:r>
              <a:rPr sz="2000" spc="-20" dirty="0">
                <a:latin typeface="Carlito"/>
                <a:cs typeface="Carlito"/>
              </a:rPr>
              <a:t>vs. </a:t>
            </a:r>
            <a:r>
              <a:rPr sz="2000" spc="-5" dirty="0">
                <a:latin typeface="Carlito"/>
                <a:cs typeface="Carlito"/>
              </a:rPr>
              <a:t>Orbit, </a:t>
            </a:r>
            <a:r>
              <a:rPr sz="2000" spc="-25" dirty="0">
                <a:latin typeface="Carlito"/>
                <a:cs typeface="Carlito"/>
              </a:rPr>
              <a:t>Payload </a:t>
            </a:r>
            <a:r>
              <a:rPr sz="2000" spc="-15" dirty="0">
                <a:latin typeface="Carlito"/>
                <a:cs typeface="Carlito"/>
              </a:rPr>
              <a:t>vs </a:t>
            </a:r>
            <a:r>
              <a:rPr sz="2000" spc="-5" dirty="0">
                <a:latin typeface="Carlito"/>
                <a:cs typeface="Carlito"/>
              </a:rPr>
              <a:t>Orbit, </a:t>
            </a:r>
            <a:r>
              <a:rPr sz="2000" dirty="0">
                <a:latin typeface="Carlito"/>
                <a:cs typeface="Carlito"/>
              </a:rPr>
              <a:t>and Success </a:t>
            </a:r>
            <a:r>
              <a:rPr sz="2000" spc="-60" dirty="0">
                <a:latin typeface="Carlito"/>
                <a:cs typeface="Carlito"/>
              </a:rPr>
              <a:t>Yearly</a:t>
            </a:r>
            <a:r>
              <a:rPr sz="2000" spc="70" dirty="0">
                <a:latin typeface="Carlito"/>
                <a:cs typeface="Carlito"/>
              </a:rPr>
              <a:t> </a:t>
            </a:r>
            <a:r>
              <a:rPr sz="2000" spc="-60" dirty="0">
                <a:latin typeface="Carlito"/>
                <a:cs typeface="Carlito"/>
              </a:rPr>
              <a:t>Trend</a:t>
            </a:r>
            <a:endParaRPr sz="2000" dirty="0">
              <a:latin typeface="Carlito"/>
              <a:cs typeface="Carlito"/>
            </a:endParaRPr>
          </a:p>
          <a:p>
            <a:pPr marL="12700">
              <a:lnSpc>
                <a:spcPts val="2300"/>
              </a:lnSpc>
              <a:spcBef>
                <a:spcPts val="1160"/>
              </a:spcBef>
            </a:pPr>
            <a:r>
              <a:rPr sz="2000" spc="-25" dirty="0">
                <a:latin typeface="Carlito"/>
                <a:cs typeface="Carlito"/>
              </a:rPr>
              <a:t>Scatter </a:t>
            </a:r>
            <a:r>
              <a:rPr sz="2000" spc="-5" dirty="0">
                <a:latin typeface="Carlito"/>
                <a:cs typeface="Carlito"/>
              </a:rPr>
              <a:t>plots, line </a:t>
            </a:r>
            <a:r>
              <a:rPr sz="2000" dirty="0">
                <a:latin typeface="Carlito"/>
                <a:cs typeface="Carlito"/>
              </a:rPr>
              <a:t>charts, and </a:t>
            </a:r>
            <a:r>
              <a:rPr sz="2000" spc="-5" dirty="0">
                <a:latin typeface="Carlito"/>
                <a:cs typeface="Carlito"/>
              </a:rPr>
              <a:t>bar plots </a:t>
            </a:r>
            <a:r>
              <a:rPr sz="2000" spc="-20" dirty="0">
                <a:latin typeface="Carlito"/>
                <a:cs typeface="Carlito"/>
              </a:rPr>
              <a:t>were </a:t>
            </a:r>
            <a:r>
              <a:rPr sz="2000" spc="-5" dirty="0">
                <a:latin typeface="Carlito"/>
                <a:cs typeface="Carlito"/>
              </a:rPr>
              <a:t>used </a:t>
            </a:r>
            <a:r>
              <a:rPr sz="2000" spc="-20" dirty="0">
                <a:latin typeface="Carlito"/>
                <a:cs typeface="Carlito"/>
              </a:rPr>
              <a:t>to compare </a:t>
            </a:r>
            <a:r>
              <a:rPr sz="2000" spc="-5" dirty="0">
                <a:latin typeface="Carlito"/>
                <a:cs typeface="Carlito"/>
              </a:rPr>
              <a:t>relationships between variables</a:t>
            </a:r>
            <a:r>
              <a:rPr sz="2000" spc="-20" dirty="0">
                <a:latin typeface="Carlito"/>
                <a:cs typeface="Carlito"/>
              </a:rPr>
              <a:t> to</a:t>
            </a:r>
            <a:endParaRPr sz="2000" dirty="0">
              <a:latin typeface="Carlito"/>
              <a:cs typeface="Carlito"/>
            </a:endParaRPr>
          </a:p>
          <a:p>
            <a:pPr marL="12700">
              <a:lnSpc>
                <a:spcPts val="2300"/>
              </a:lnSpc>
            </a:pPr>
            <a:r>
              <a:rPr sz="2000" spc="-5" dirty="0">
                <a:latin typeface="Carlito"/>
                <a:cs typeface="Carlito"/>
              </a:rPr>
              <a:t>decide if </a:t>
            </a:r>
            <a:r>
              <a:rPr sz="2000" dirty="0">
                <a:latin typeface="Carlito"/>
                <a:cs typeface="Carlito"/>
              </a:rPr>
              <a:t>a </a:t>
            </a:r>
            <a:r>
              <a:rPr sz="2000" spc="-10" dirty="0">
                <a:latin typeface="Carlito"/>
                <a:cs typeface="Carlito"/>
              </a:rPr>
              <a:t>relationship </a:t>
            </a:r>
            <a:r>
              <a:rPr sz="2000" spc="-25" dirty="0">
                <a:latin typeface="Carlito"/>
                <a:cs typeface="Carlito"/>
              </a:rPr>
              <a:t>exists </a:t>
            </a:r>
            <a:r>
              <a:rPr sz="2000" dirty="0">
                <a:latin typeface="Carlito"/>
                <a:cs typeface="Carlito"/>
              </a:rPr>
              <a:t>so </a:t>
            </a:r>
            <a:r>
              <a:rPr sz="2000" spc="-5" dirty="0">
                <a:latin typeface="Carlito"/>
                <a:cs typeface="Carlito"/>
              </a:rPr>
              <a:t>that they could </a:t>
            </a:r>
            <a:r>
              <a:rPr sz="2000" dirty="0">
                <a:latin typeface="Carlito"/>
                <a:cs typeface="Carlito"/>
              </a:rPr>
              <a:t>be </a:t>
            </a:r>
            <a:r>
              <a:rPr sz="2000" spc="-5" dirty="0">
                <a:latin typeface="Carlito"/>
                <a:cs typeface="Carlito"/>
              </a:rPr>
              <a:t>used in </a:t>
            </a:r>
            <a:r>
              <a:rPr sz="2000" spc="-10" dirty="0">
                <a:latin typeface="Carlito"/>
                <a:cs typeface="Carlito"/>
              </a:rPr>
              <a:t>training </a:t>
            </a:r>
            <a:r>
              <a:rPr sz="2000" dirty="0">
                <a:latin typeface="Carlito"/>
                <a:cs typeface="Carlito"/>
              </a:rPr>
              <a:t>the machine </a:t>
            </a:r>
            <a:r>
              <a:rPr sz="2000" spc="-5" dirty="0">
                <a:latin typeface="Carlito"/>
                <a:cs typeface="Carlito"/>
              </a:rPr>
              <a:t>learning</a:t>
            </a:r>
            <a:r>
              <a:rPr sz="2000" spc="-45" dirty="0">
                <a:latin typeface="Carlito"/>
                <a:cs typeface="Carlito"/>
              </a:rPr>
              <a:t> </a:t>
            </a:r>
            <a:r>
              <a:rPr sz="2000" spc="-5" dirty="0">
                <a:latin typeface="Carlito"/>
                <a:cs typeface="Carlito"/>
              </a:rPr>
              <a:t>model</a:t>
            </a:r>
            <a:endParaRPr sz="2000" dirty="0">
              <a:latin typeface="Carlito"/>
              <a:cs typeface="Carlito"/>
            </a:endParaRPr>
          </a:p>
          <a:p>
            <a:pPr marL="12700" marR="5080">
              <a:lnSpc>
                <a:spcPct val="100000"/>
              </a:lnSpc>
              <a:spcBef>
                <a:spcPts val="1105"/>
              </a:spcBef>
            </a:pPr>
            <a:r>
              <a:rPr sz="2000" u="heavy" dirty="0">
                <a:uFill>
                  <a:solidFill>
                    <a:srgbClr val="404040"/>
                  </a:solidFill>
                </a:uFill>
                <a:latin typeface="Carlito"/>
                <a:cs typeface="Carlito"/>
              </a:rPr>
              <a:t>GitHub </a:t>
            </a:r>
            <a:r>
              <a:rPr sz="2000" u="heavy" spc="-5" dirty="0">
                <a:uFill>
                  <a:solidFill>
                    <a:srgbClr val="404040"/>
                  </a:solidFill>
                </a:uFill>
                <a:latin typeface="Carlito"/>
                <a:cs typeface="Carlito"/>
              </a:rPr>
              <a:t>url</a:t>
            </a:r>
            <a:r>
              <a:rPr sz="2000" u="heavy" spc="-5" dirty="0" smtClean="0">
                <a:uFill>
                  <a:solidFill>
                    <a:srgbClr val="404040"/>
                  </a:solidFill>
                </a:uFill>
                <a:latin typeface="Carlito"/>
                <a:cs typeface="Carlito"/>
              </a:rPr>
              <a:t>:</a:t>
            </a:r>
            <a:endParaRPr lang="en-US" sz="2000" u="heavy" spc="-5" dirty="0" smtClean="0">
              <a:uFill>
                <a:solidFill>
                  <a:srgbClr val="404040"/>
                </a:solidFill>
              </a:uFill>
              <a:latin typeface="Carlito"/>
              <a:cs typeface="Carlito"/>
            </a:endParaRPr>
          </a:p>
          <a:p>
            <a:pPr marL="12700" marR="5080">
              <a:lnSpc>
                <a:spcPct val="100000"/>
              </a:lnSpc>
              <a:spcBef>
                <a:spcPts val="1105"/>
              </a:spcBef>
            </a:pPr>
            <a:r>
              <a:rPr lang="en-US" sz="2000" u="heavy" spc="-5" dirty="0">
                <a:uFill>
                  <a:solidFill>
                    <a:srgbClr val="404040"/>
                  </a:solidFill>
                </a:uFill>
                <a:latin typeface="Carlito"/>
                <a:cs typeface="Carlito"/>
                <a:hlinkClick r:id="rId2"/>
              </a:rPr>
              <a:t>https://github.com/coderRohan123/IBM-DATASCIENCE-PROFESSIONAL-CERTIFICATE/blob/main/capstone/2.1%20Exploratory%20Data%20Analysis%20-%20SQL.ipynb</a:t>
            </a:r>
            <a:endParaRPr lang="en-US" sz="2000" u="heavy" spc="-5" dirty="0">
              <a:uFill>
                <a:solidFill>
                  <a:srgbClr val="404040"/>
                </a:solidFill>
              </a:uFill>
              <a:latin typeface="Carlito"/>
              <a:cs typeface="Carlito"/>
            </a:endParaRPr>
          </a:p>
          <a:p>
            <a:pPr marL="12700" marR="5080">
              <a:lnSpc>
                <a:spcPct val="100000"/>
              </a:lnSpc>
              <a:spcBef>
                <a:spcPts val="1105"/>
              </a:spcBef>
            </a:pPr>
            <a:endParaRPr sz="2000" dirty="0">
              <a:latin typeface="Carlito"/>
              <a:cs typeface="Carli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3291" y="1737360"/>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3" name="object 3"/>
          <p:cNvSpPr txBox="1">
            <a:spLocks noGrp="1"/>
          </p:cNvSpPr>
          <p:nvPr>
            <p:ph type="title"/>
          </p:nvPr>
        </p:nvSpPr>
        <p:spPr>
          <a:xfrm>
            <a:off x="916635" y="543559"/>
            <a:ext cx="4264965" cy="659155"/>
          </a:xfrm>
          <a:prstGeom prst="rect">
            <a:avLst/>
          </a:prstGeom>
        </p:spPr>
        <p:txBody>
          <a:bodyPr vert="horz" wrap="square" lIns="0" tIns="12700" rIns="0" bIns="0" rtlCol="0">
            <a:spAutoFit/>
          </a:bodyPr>
          <a:lstStyle/>
          <a:p>
            <a:pPr marL="12700">
              <a:lnSpc>
                <a:spcPct val="100000"/>
              </a:lnSpc>
              <a:spcBef>
                <a:spcPts val="100"/>
              </a:spcBef>
            </a:pPr>
            <a:r>
              <a:rPr spc="-670" dirty="0"/>
              <a:t>EDA </a:t>
            </a:r>
            <a:r>
              <a:rPr spc="-45" dirty="0"/>
              <a:t>with</a:t>
            </a:r>
            <a:r>
              <a:rPr spc="-280" dirty="0"/>
              <a:t> </a:t>
            </a:r>
            <a:r>
              <a:rPr spc="-770" dirty="0"/>
              <a:t>SQL</a:t>
            </a:r>
          </a:p>
        </p:txBody>
      </p:sp>
      <p:sp>
        <p:nvSpPr>
          <p:cNvPr id="5" name="object 5"/>
          <p:cNvSpPr txBox="1">
            <a:spLocks noGrp="1"/>
          </p:cNvSpPr>
          <p:nvPr>
            <p:ph type="sldNum" sz="quarter" idx="12"/>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12</a:t>
            </a:fld>
            <a:endParaRPr dirty="0"/>
          </a:p>
        </p:txBody>
      </p:sp>
      <p:sp>
        <p:nvSpPr>
          <p:cNvPr id="4" name="object 4"/>
          <p:cNvSpPr txBox="1"/>
          <p:nvPr/>
        </p:nvSpPr>
        <p:spPr>
          <a:xfrm>
            <a:off x="304800" y="1622485"/>
            <a:ext cx="10558779" cy="3943131"/>
          </a:xfrm>
          <a:prstGeom prst="rect">
            <a:avLst/>
          </a:prstGeom>
        </p:spPr>
        <p:txBody>
          <a:bodyPr vert="horz" wrap="square" lIns="0" tIns="162560" rIns="0" bIns="0" rtlCol="0">
            <a:spAutoFit/>
          </a:bodyPr>
          <a:lstStyle/>
          <a:p>
            <a:pPr marL="12700">
              <a:lnSpc>
                <a:spcPct val="100000"/>
              </a:lnSpc>
              <a:spcBef>
                <a:spcPts val="1280"/>
              </a:spcBef>
            </a:pPr>
            <a:r>
              <a:rPr sz="2000" spc="-5" dirty="0">
                <a:latin typeface="Carlito"/>
                <a:cs typeface="Carlito"/>
              </a:rPr>
              <a:t>Loaded </a:t>
            </a:r>
            <a:r>
              <a:rPr sz="2000" spc="-25" dirty="0">
                <a:latin typeface="Carlito"/>
                <a:cs typeface="Carlito"/>
              </a:rPr>
              <a:t>data </a:t>
            </a:r>
            <a:r>
              <a:rPr sz="2000" spc="-10" dirty="0">
                <a:latin typeface="Carlito"/>
                <a:cs typeface="Carlito"/>
              </a:rPr>
              <a:t>set </a:t>
            </a:r>
            <a:r>
              <a:rPr sz="2000" spc="-25" dirty="0">
                <a:latin typeface="Carlito"/>
                <a:cs typeface="Carlito"/>
              </a:rPr>
              <a:t>into </a:t>
            </a:r>
            <a:r>
              <a:rPr sz="2000" dirty="0">
                <a:latin typeface="Carlito"/>
                <a:cs typeface="Carlito"/>
              </a:rPr>
              <a:t>IBM DB2</a:t>
            </a:r>
            <a:r>
              <a:rPr sz="2000" spc="-125" dirty="0">
                <a:latin typeface="Carlito"/>
                <a:cs typeface="Carlito"/>
              </a:rPr>
              <a:t> </a:t>
            </a:r>
            <a:r>
              <a:rPr sz="2000" spc="-5" dirty="0">
                <a:latin typeface="Carlito"/>
                <a:cs typeface="Carlito"/>
              </a:rPr>
              <a:t>Database.</a:t>
            </a:r>
            <a:endParaRPr sz="2000" dirty="0">
              <a:latin typeface="Carlito"/>
              <a:cs typeface="Carlito"/>
            </a:endParaRPr>
          </a:p>
          <a:p>
            <a:pPr marL="12700">
              <a:lnSpc>
                <a:spcPct val="100000"/>
              </a:lnSpc>
              <a:spcBef>
                <a:spcPts val="1175"/>
              </a:spcBef>
            </a:pPr>
            <a:r>
              <a:rPr sz="2000" spc="-5" dirty="0">
                <a:latin typeface="Carlito"/>
                <a:cs typeface="Carlito"/>
              </a:rPr>
              <a:t>Queried using SQL </a:t>
            </a:r>
            <a:r>
              <a:rPr sz="2000" dirty="0">
                <a:latin typeface="Carlito"/>
                <a:cs typeface="Carlito"/>
              </a:rPr>
              <a:t>Python</a:t>
            </a:r>
            <a:r>
              <a:rPr sz="2000" spc="-100" dirty="0">
                <a:latin typeface="Carlito"/>
                <a:cs typeface="Carlito"/>
              </a:rPr>
              <a:t> </a:t>
            </a:r>
            <a:r>
              <a:rPr sz="2000" spc="-25" dirty="0">
                <a:latin typeface="Carlito"/>
                <a:cs typeface="Carlito"/>
              </a:rPr>
              <a:t>integration.</a:t>
            </a:r>
            <a:endParaRPr sz="2000" dirty="0">
              <a:latin typeface="Carlito"/>
              <a:cs typeface="Carlito"/>
            </a:endParaRPr>
          </a:p>
          <a:p>
            <a:pPr marL="12700">
              <a:lnSpc>
                <a:spcPct val="100000"/>
              </a:lnSpc>
              <a:spcBef>
                <a:spcPts val="1560"/>
              </a:spcBef>
            </a:pPr>
            <a:r>
              <a:rPr sz="2000" spc="-5" dirty="0">
                <a:latin typeface="Carlito"/>
                <a:cs typeface="Carlito"/>
              </a:rPr>
              <a:t>Queries </a:t>
            </a:r>
            <a:r>
              <a:rPr sz="2000" spc="-20" dirty="0">
                <a:latin typeface="Carlito"/>
                <a:cs typeface="Carlito"/>
              </a:rPr>
              <a:t>were </a:t>
            </a:r>
            <a:r>
              <a:rPr sz="2000" dirty="0">
                <a:latin typeface="Carlito"/>
                <a:cs typeface="Carlito"/>
              </a:rPr>
              <a:t>made </a:t>
            </a:r>
            <a:r>
              <a:rPr sz="2000" spc="-20" dirty="0">
                <a:latin typeface="Carlito"/>
                <a:cs typeface="Carlito"/>
              </a:rPr>
              <a:t>to </a:t>
            </a:r>
            <a:r>
              <a:rPr sz="2000" spc="-10" dirty="0">
                <a:latin typeface="Carlito"/>
                <a:cs typeface="Carlito"/>
              </a:rPr>
              <a:t>get </a:t>
            </a:r>
            <a:r>
              <a:rPr sz="2000" dirty="0">
                <a:latin typeface="Carlito"/>
                <a:cs typeface="Carlito"/>
              </a:rPr>
              <a:t>a </a:t>
            </a:r>
            <a:r>
              <a:rPr sz="2000" spc="-25" dirty="0">
                <a:latin typeface="Carlito"/>
                <a:cs typeface="Carlito"/>
              </a:rPr>
              <a:t>better </a:t>
            </a:r>
            <a:r>
              <a:rPr sz="2000" spc="-20" dirty="0">
                <a:latin typeface="Carlito"/>
                <a:cs typeface="Carlito"/>
              </a:rPr>
              <a:t>understanding </a:t>
            </a:r>
            <a:r>
              <a:rPr sz="2000" spc="-5" dirty="0">
                <a:latin typeface="Carlito"/>
                <a:cs typeface="Carlito"/>
              </a:rPr>
              <a:t>of </a:t>
            </a:r>
            <a:r>
              <a:rPr sz="2000" dirty="0">
                <a:latin typeface="Carlito"/>
                <a:cs typeface="Carlito"/>
              </a:rPr>
              <a:t>the</a:t>
            </a:r>
            <a:r>
              <a:rPr sz="2000" spc="25" dirty="0">
                <a:latin typeface="Carlito"/>
                <a:cs typeface="Carlito"/>
              </a:rPr>
              <a:t> </a:t>
            </a:r>
            <a:r>
              <a:rPr sz="2000" spc="-20" dirty="0">
                <a:latin typeface="Carlito"/>
                <a:cs typeface="Carlito"/>
              </a:rPr>
              <a:t>dataset.</a:t>
            </a:r>
            <a:endParaRPr sz="2000" dirty="0">
              <a:latin typeface="Carlito"/>
              <a:cs typeface="Carlito"/>
            </a:endParaRPr>
          </a:p>
          <a:p>
            <a:pPr marL="12700" marR="434975">
              <a:lnSpc>
                <a:spcPts val="2200"/>
              </a:lnSpc>
              <a:spcBef>
                <a:spcPts val="1440"/>
              </a:spcBef>
            </a:pPr>
            <a:r>
              <a:rPr sz="2000" spc="-5" dirty="0">
                <a:latin typeface="Carlito"/>
                <a:cs typeface="Carlito"/>
              </a:rPr>
              <a:t>Queried </a:t>
            </a:r>
            <a:r>
              <a:rPr sz="2000" spc="-20" dirty="0">
                <a:latin typeface="Carlito"/>
                <a:cs typeface="Carlito"/>
              </a:rPr>
              <a:t>information </a:t>
            </a:r>
            <a:r>
              <a:rPr sz="2000" dirty="0">
                <a:latin typeface="Carlito"/>
                <a:cs typeface="Carlito"/>
              </a:rPr>
              <a:t>about launch </a:t>
            </a:r>
            <a:r>
              <a:rPr sz="2000" spc="-20" dirty="0">
                <a:latin typeface="Carlito"/>
                <a:cs typeface="Carlito"/>
              </a:rPr>
              <a:t>site </a:t>
            </a:r>
            <a:r>
              <a:rPr sz="2000" spc="-5" dirty="0">
                <a:latin typeface="Carlito"/>
                <a:cs typeface="Carlito"/>
              </a:rPr>
              <a:t>names, mission </a:t>
            </a:r>
            <a:r>
              <a:rPr sz="2000" spc="-20" dirty="0">
                <a:latin typeface="Carlito"/>
                <a:cs typeface="Carlito"/>
              </a:rPr>
              <a:t>outcomes, various pay </a:t>
            </a:r>
            <a:r>
              <a:rPr sz="2000" dirty="0">
                <a:latin typeface="Carlito"/>
                <a:cs typeface="Carlito"/>
              </a:rPr>
              <a:t>load </a:t>
            </a:r>
            <a:r>
              <a:rPr sz="2000" spc="-25" dirty="0">
                <a:latin typeface="Carlito"/>
                <a:cs typeface="Carlito"/>
              </a:rPr>
              <a:t>sizes </a:t>
            </a:r>
            <a:r>
              <a:rPr sz="2000" spc="-5" dirty="0">
                <a:latin typeface="Carlito"/>
                <a:cs typeface="Carlito"/>
              </a:rPr>
              <a:t>of  </a:t>
            </a:r>
            <a:r>
              <a:rPr sz="2000" spc="-25" dirty="0">
                <a:latin typeface="Carlito"/>
                <a:cs typeface="Carlito"/>
              </a:rPr>
              <a:t>customers </a:t>
            </a:r>
            <a:r>
              <a:rPr sz="2000" dirty="0">
                <a:latin typeface="Carlito"/>
                <a:cs typeface="Carlito"/>
              </a:rPr>
              <a:t>and </a:t>
            </a:r>
            <a:r>
              <a:rPr sz="2000" spc="-20" dirty="0">
                <a:latin typeface="Carlito"/>
                <a:cs typeface="Carlito"/>
              </a:rPr>
              <a:t>booster </a:t>
            </a:r>
            <a:r>
              <a:rPr sz="2000" spc="-25" dirty="0">
                <a:latin typeface="Carlito"/>
                <a:cs typeface="Carlito"/>
              </a:rPr>
              <a:t>versions, </a:t>
            </a:r>
            <a:r>
              <a:rPr sz="2000" dirty="0">
                <a:latin typeface="Carlito"/>
                <a:cs typeface="Carlito"/>
              </a:rPr>
              <a:t>and landing</a:t>
            </a:r>
            <a:r>
              <a:rPr sz="2000" spc="5" dirty="0">
                <a:latin typeface="Carlito"/>
                <a:cs typeface="Carlito"/>
              </a:rPr>
              <a:t> </a:t>
            </a:r>
            <a:r>
              <a:rPr sz="2000" spc="-15" dirty="0">
                <a:latin typeface="Carlito"/>
                <a:cs typeface="Carlito"/>
              </a:rPr>
              <a:t>outcomes</a:t>
            </a:r>
            <a:endParaRPr sz="2000" dirty="0">
              <a:latin typeface="Carlito"/>
              <a:cs typeface="Carlito"/>
            </a:endParaRPr>
          </a:p>
          <a:p>
            <a:pPr>
              <a:lnSpc>
                <a:spcPct val="100000"/>
              </a:lnSpc>
              <a:spcBef>
                <a:spcPts val="30"/>
              </a:spcBef>
            </a:pPr>
            <a:endParaRPr sz="2450" dirty="0">
              <a:latin typeface="Carlito"/>
              <a:cs typeface="Carlito"/>
            </a:endParaRPr>
          </a:p>
          <a:p>
            <a:pPr marL="12700" marR="5080">
              <a:lnSpc>
                <a:spcPct val="149000"/>
              </a:lnSpc>
            </a:pPr>
            <a:r>
              <a:rPr sz="2000" u="heavy" dirty="0">
                <a:uFill>
                  <a:solidFill>
                    <a:srgbClr val="404040"/>
                  </a:solidFill>
                </a:uFill>
                <a:latin typeface="Carlito"/>
                <a:cs typeface="Carlito"/>
              </a:rPr>
              <a:t>GitHub </a:t>
            </a:r>
            <a:r>
              <a:rPr sz="2000" u="heavy" spc="-5" dirty="0">
                <a:uFill>
                  <a:solidFill>
                    <a:srgbClr val="404040"/>
                  </a:solidFill>
                </a:uFill>
                <a:latin typeface="Carlito"/>
                <a:cs typeface="Carlito"/>
              </a:rPr>
              <a:t>url</a:t>
            </a:r>
            <a:r>
              <a:rPr sz="2000" u="heavy" spc="-5" dirty="0" smtClean="0">
                <a:uFill>
                  <a:solidFill>
                    <a:srgbClr val="404040"/>
                  </a:solidFill>
                </a:uFill>
                <a:latin typeface="Carlito"/>
                <a:cs typeface="Carlito"/>
              </a:rPr>
              <a:t>:</a:t>
            </a:r>
            <a:endParaRPr lang="en-US" sz="2000" u="heavy" spc="-5" dirty="0" smtClean="0">
              <a:uFill>
                <a:solidFill>
                  <a:srgbClr val="404040"/>
                </a:solidFill>
              </a:uFill>
              <a:latin typeface="Carlito"/>
              <a:cs typeface="Carlito"/>
            </a:endParaRPr>
          </a:p>
          <a:p>
            <a:pPr marL="12700" marR="5080">
              <a:lnSpc>
                <a:spcPct val="149000"/>
              </a:lnSpc>
            </a:pPr>
            <a:r>
              <a:rPr lang="en-US" sz="2000" dirty="0" smtClean="0">
                <a:latin typeface="Carlito"/>
                <a:cs typeface="Carlito"/>
                <a:hlinkClick r:id="rId2"/>
              </a:rPr>
              <a:t>https</a:t>
            </a:r>
            <a:r>
              <a:rPr lang="en-US" sz="2000" dirty="0">
                <a:latin typeface="Carlito"/>
                <a:cs typeface="Carlito"/>
                <a:hlinkClick r:id="rId2"/>
              </a:rPr>
              <a:t>://github.com/coderRohan123/IBM-DATASCIENCE-PROFESSIONAL-CERTIFICATE/blob/main/capstone/2.2%20eda%20data%20viz.ipynb</a:t>
            </a:r>
            <a:endParaRPr sz="2000" dirty="0">
              <a:latin typeface="Carlito"/>
              <a:cs typeface="Carli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3291" y="1737360"/>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3" name="object 3"/>
          <p:cNvSpPr txBox="1">
            <a:spLocks noGrp="1"/>
          </p:cNvSpPr>
          <p:nvPr>
            <p:ph type="title"/>
          </p:nvPr>
        </p:nvSpPr>
        <p:spPr>
          <a:xfrm>
            <a:off x="916635" y="543559"/>
            <a:ext cx="8733790" cy="756920"/>
          </a:xfrm>
          <a:prstGeom prst="rect">
            <a:avLst/>
          </a:prstGeom>
        </p:spPr>
        <p:txBody>
          <a:bodyPr vert="horz" wrap="square" lIns="0" tIns="12700" rIns="0" bIns="0" rtlCol="0">
            <a:spAutoFit/>
          </a:bodyPr>
          <a:lstStyle/>
          <a:p>
            <a:pPr marL="12700">
              <a:lnSpc>
                <a:spcPct val="100000"/>
              </a:lnSpc>
              <a:spcBef>
                <a:spcPts val="100"/>
              </a:spcBef>
            </a:pPr>
            <a:r>
              <a:rPr spc="-245" dirty="0"/>
              <a:t>Build </a:t>
            </a:r>
            <a:r>
              <a:rPr spc="-315" dirty="0"/>
              <a:t>an </a:t>
            </a:r>
            <a:r>
              <a:rPr spc="-190" dirty="0"/>
              <a:t>interactive </a:t>
            </a:r>
            <a:r>
              <a:rPr spc="-295" dirty="0"/>
              <a:t>map </a:t>
            </a:r>
            <a:r>
              <a:rPr spc="-45" dirty="0"/>
              <a:t>with</a:t>
            </a:r>
            <a:r>
              <a:rPr spc="-780" dirty="0"/>
              <a:t> </a:t>
            </a:r>
            <a:r>
              <a:rPr spc="-270" dirty="0"/>
              <a:t>Folium</a:t>
            </a:r>
          </a:p>
        </p:txBody>
      </p:sp>
      <p:sp>
        <p:nvSpPr>
          <p:cNvPr id="5" name="object 5"/>
          <p:cNvSpPr txBox="1">
            <a:spLocks noGrp="1"/>
          </p:cNvSpPr>
          <p:nvPr>
            <p:ph type="sldNum" sz="quarter" idx="12"/>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13</a:t>
            </a:fld>
            <a:endParaRPr dirty="0"/>
          </a:p>
        </p:txBody>
      </p:sp>
      <p:sp>
        <p:nvSpPr>
          <p:cNvPr id="4" name="object 4"/>
          <p:cNvSpPr txBox="1"/>
          <p:nvPr/>
        </p:nvSpPr>
        <p:spPr>
          <a:xfrm>
            <a:off x="782129" y="2387242"/>
            <a:ext cx="10789284" cy="2992486"/>
          </a:xfrm>
          <a:prstGeom prst="rect">
            <a:avLst/>
          </a:prstGeom>
        </p:spPr>
        <p:txBody>
          <a:bodyPr vert="horz" wrap="square" lIns="0" tIns="42545" rIns="0" bIns="0" rtlCol="0">
            <a:spAutoFit/>
          </a:bodyPr>
          <a:lstStyle/>
          <a:p>
            <a:pPr marL="12700" marR="5080">
              <a:lnSpc>
                <a:spcPts val="2210"/>
              </a:lnSpc>
              <a:spcBef>
                <a:spcPts val="335"/>
              </a:spcBef>
            </a:pPr>
            <a:r>
              <a:rPr sz="2000" spc="-15" dirty="0">
                <a:latin typeface="Carlito"/>
                <a:cs typeface="Carlito"/>
              </a:rPr>
              <a:t>Folium </a:t>
            </a:r>
            <a:r>
              <a:rPr sz="2000" spc="-5" dirty="0">
                <a:latin typeface="Carlito"/>
                <a:cs typeface="Carlito"/>
              </a:rPr>
              <a:t>maps mark Launch Sites, successful </a:t>
            </a:r>
            <a:r>
              <a:rPr sz="2000" dirty="0">
                <a:latin typeface="Carlito"/>
                <a:cs typeface="Carlito"/>
              </a:rPr>
              <a:t>and </a:t>
            </a:r>
            <a:r>
              <a:rPr sz="2000" spc="-5" dirty="0">
                <a:latin typeface="Carlito"/>
                <a:cs typeface="Carlito"/>
              </a:rPr>
              <a:t>unsuccessful </a:t>
            </a:r>
            <a:r>
              <a:rPr sz="2000" dirty="0">
                <a:latin typeface="Carlito"/>
                <a:cs typeface="Carlito"/>
              </a:rPr>
              <a:t>landings, and a </a:t>
            </a:r>
            <a:r>
              <a:rPr sz="2000" spc="-25" dirty="0">
                <a:latin typeface="Carlito"/>
                <a:cs typeface="Carlito"/>
              </a:rPr>
              <a:t>proximity example  </a:t>
            </a:r>
            <a:r>
              <a:rPr sz="2000" spc="-20" dirty="0">
                <a:latin typeface="Carlito"/>
                <a:cs typeface="Carlito"/>
              </a:rPr>
              <a:t>to </a:t>
            </a:r>
            <a:r>
              <a:rPr sz="2000" spc="-40" dirty="0">
                <a:latin typeface="Carlito"/>
                <a:cs typeface="Carlito"/>
              </a:rPr>
              <a:t>key </a:t>
            </a:r>
            <a:r>
              <a:rPr sz="2000" spc="-5" dirty="0">
                <a:latin typeface="Carlito"/>
                <a:cs typeface="Carlito"/>
              </a:rPr>
              <a:t>locations: </a:t>
            </a:r>
            <a:r>
              <a:rPr sz="2000" spc="-60" dirty="0">
                <a:latin typeface="Carlito"/>
                <a:cs typeface="Carlito"/>
              </a:rPr>
              <a:t>Railway, Highway, </a:t>
            </a:r>
            <a:r>
              <a:rPr sz="2000" spc="-20" dirty="0">
                <a:latin typeface="Carlito"/>
                <a:cs typeface="Carlito"/>
              </a:rPr>
              <a:t>Coast, </a:t>
            </a:r>
            <a:r>
              <a:rPr sz="2000" dirty="0">
                <a:latin typeface="Carlito"/>
                <a:cs typeface="Carlito"/>
              </a:rPr>
              <a:t>and</a:t>
            </a:r>
            <a:r>
              <a:rPr sz="2000" spc="35" dirty="0">
                <a:latin typeface="Carlito"/>
                <a:cs typeface="Carlito"/>
              </a:rPr>
              <a:t> </a:t>
            </a:r>
            <a:r>
              <a:rPr sz="2000" spc="-60" dirty="0">
                <a:latin typeface="Carlito"/>
                <a:cs typeface="Carlito"/>
              </a:rPr>
              <a:t>City.</a:t>
            </a:r>
            <a:endParaRPr sz="2000" dirty="0">
              <a:latin typeface="Carlito"/>
              <a:cs typeface="Carlito"/>
            </a:endParaRPr>
          </a:p>
          <a:p>
            <a:pPr marL="12700" marR="311150">
              <a:lnSpc>
                <a:spcPts val="2300"/>
              </a:lnSpc>
              <a:spcBef>
                <a:spcPts val="1115"/>
              </a:spcBef>
            </a:pPr>
            <a:r>
              <a:rPr sz="2000" spc="-5" dirty="0">
                <a:latin typeface="Carlito"/>
                <a:cs typeface="Carlito"/>
              </a:rPr>
              <a:t>This </a:t>
            </a:r>
            <a:r>
              <a:rPr sz="2000" spc="-15" dirty="0">
                <a:latin typeface="Carlito"/>
                <a:cs typeface="Carlito"/>
              </a:rPr>
              <a:t>allows </a:t>
            </a:r>
            <a:r>
              <a:rPr sz="2000" spc="-5" dirty="0">
                <a:latin typeface="Carlito"/>
                <a:cs typeface="Carlito"/>
              </a:rPr>
              <a:t>us </a:t>
            </a:r>
            <a:r>
              <a:rPr sz="2000" spc="-20" dirty="0">
                <a:latin typeface="Carlito"/>
                <a:cs typeface="Carlito"/>
              </a:rPr>
              <a:t>to understand why </a:t>
            </a:r>
            <a:r>
              <a:rPr sz="2000" dirty="0">
                <a:latin typeface="Carlito"/>
                <a:cs typeface="Carlito"/>
              </a:rPr>
              <a:t>launch </a:t>
            </a:r>
            <a:r>
              <a:rPr sz="2000" spc="-20" dirty="0">
                <a:latin typeface="Carlito"/>
                <a:cs typeface="Carlito"/>
              </a:rPr>
              <a:t>sites </a:t>
            </a:r>
            <a:r>
              <a:rPr sz="2000" spc="-25" dirty="0">
                <a:latin typeface="Carlito"/>
                <a:cs typeface="Carlito"/>
              </a:rPr>
              <a:t>may </a:t>
            </a:r>
            <a:r>
              <a:rPr sz="2000" dirty="0">
                <a:latin typeface="Carlito"/>
                <a:cs typeface="Carlito"/>
              </a:rPr>
              <a:t>be </a:t>
            </a:r>
            <a:r>
              <a:rPr sz="2000" spc="-20" dirty="0">
                <a:latin typeface="Carlito"/>
                <a:cs typeface="Carlito"/>
              </a:rPr>
              <a:t>located </a:t>
            </a:r>
            <a:r>
              <a:rPr sz="2000" spc="-5" dirty="0">
                <a:latin typeface="Carlito"/>
                <a:cs typeface="Carlito"/>
              </a:rPr>
              <a:t>where they </a:t>
            </a:r>
            <a:r>
              <a:rPr sz="2000" spc="-20" dirty="0">
                <a:latin typeface="Carlito"/>
                <a:cs typeface="Carlito"/>
              </a:rPr>
              <a:t>are. </a:t>
            </a:r>
            <a:r>
              <a:rPr sz="2000" dirty="0">
                <a:latin typeface="Carlito"/>
                <a:cs typeface="Carlito"/>
              </a:rPr>
              <a:t>Also </a:t>
            </a:r>
            <a:r>
              <a:rPr sz="2000" spc="-20" dirty="0">
                <a:latin typeface="Carlito"/>
                <a:cs typeface="Carlito"/>
              </a:rPr>
              <a:t>visualizes  </a:t>
            </a:r>
            <a:r>
              <a:rPr sz="2000" spc="-5" dirty="0">
                <a:latin typeface="Carlito"/>
                <a:cs typeface="Carlito"/>
              </a:rPr>
              <a:t>successful </a:t>
            </a:r>
            <a:r>
              <a:rPr sz="2000" dirty="0">
                <a:latin typeface="Carlito"/>
                <a:cs typeface="Carlito"/>
              </a:rPr>
              <a:t>landings </a:t>
            </a:r>
            <a:r>
              <a:rPr sz="2000" spc="-25" dirty="0">
                <a:latin typeface="Carlito"/>
                <a:cs typeface="Carlito"/>
              </a:rPr>
              <a:t>relative </a:t>
            </a:r>
            <a:r>
              <a:rPr sz="2000" spc="-20" dirty="0">
                <a:latin typeface="Carlito"/>
                <a:cs typeface="Carlito"/>
              </a:rPr>
              <a:t>to</a:t>
            </a:r>
            <a:r>
              <a:rPr sz="2000" spc="-25" dirty="0">
                <a:latin typeface="Carlito"/>
                <a:cs typeface="Carlito"/>
              </a:rPr>
              <a:t> </a:t>
            </a:r>
            <a:r>
              <a:rPr sz="2000" spc="-5" dirty="0">
                <a:latin typeface="Carlito"/>
                <a:cs typeface="Carlito"/>
              </a:rPr>
              <a:t>location.</a:t>
            </a:r>
            <a:endParaRPr sz="2000" dirty="0">
              <a:latin typeface="Carlito"/>
              <a:cs typeface="Carlito"/>
            </a:endParaRPr>
          </a:p>
          <a:p>
            <a:pPr marL="12700">
              <a:lnSpc>
                <a:spcPct val="100000"/>
              </a:lnSpc>
              <a:spcBef>
                <a:spcPts val="1070"/>
              </a:spcBef>
            </a:pPr>
            <a:r>
              <a:rPr sz="2000" u="heavy" dirty="0">
                <a:uFill>
                  <a:solidFill>
                    <a:srgbClr val="404040"/>
                  </a:solidFill>
                </a:uFill>
                <a:latin typeface="Carlito"/>
                <a:cs typeface="Carlito"/>
              </a:rPr>
              <a:t>GitHub</a:t>
            </a:r>
            <a:r>
              <a:rPr sz="2000" u="heavy" spc="5" dirty="0">
                <a:uFill>
                  <a:solidFill>
                    <a:srgbClr val="404040"/>
                  </a:solidFill>
                </a:uFill>
                <a:latin typeface="Carlito"/>
                <a:cs typeface="Carlito"/>
              </a:rPr>
              <a:t> </a:t>
            </a:r>
            <a:r>
              <a:rPr sz="2000" u="heavy" spc="-5" dirty="0">
                <a:uFill>
                  <a:solidFill>
                    <a:srgbClr val="404040"/>
                  </a:solidFill>
                </a:uFill>
                <a:latin typeface="Carlito"/>
                <a:cs typeface="Carlito"/>
              </a:rPr>
              <a:t>url</a:t>
            </a:r>
            <a:r>
              <a:rPr sz="2000" u="heavy" spc="-5" dirty="0" smtClean="0">
                <a:uFill>
                  <a:solidFill>
                    <a:srgbClr val="404040"/>
                  </a:solidFill>
                </a:uFill>
                <a:latin typeface="Carlito"/>
                <a:cs typeface="Carlito"/>
              </a:rPr>
              <a:t>:</a:t>
            </a:r>
            <a:endParaRPr lang="en-US" sz="2000" u="heavy" spc="-5" dirty="0" smtClean="0">
              <a:uFill>
                <a:solidFill>
                  <a:srgbClr val="404040"/>
                </a:solidFill>
              </a:uFill>
              <a:latin typeface="Carlito"/>
              <a:cs typeface="Carlito"/>
            </a:endParaRPr>
          </a:p>
          <a:p>
            <a:pPr marL="12700">
              <a:lnSpc>
                <a:spcPct val="100000"/>
              </a:lnSpc>
              <a:spcBef>
                <a:spcPts val="1070"/>
              </a:spcBef>
            </a:pPr>
            <a:endParaRPr lang="en-US" sz="2000" u="heavy" spc="-5" dirty="0">
              <a:uFill>
                <a:solidFill>
                  <a:srgbClr val="404040"/>
                </a:solidFill>
              </a:uFill>
              <a:latin typeface="Carlito"/>
              <a:cs typeface="Carlito"/>
            </a:endParaRPr>
          </a:p>
          <a:p>
            <a:pPr marL="12700">
              <a:lnSpc>
                <a:spcPct val="100000"/>
              </a:lnSpc>
              <a:spcBef>
                <a:spcPts val="1070"/>
              </a:spcBef>
            </a:pPr>
            <a:r>
              <a:rPr lang="en-US" sz="2000" dirty="0">
                <a:latin typeface="Carlito"/>
                <a:cs typeface="Carlito"/>
                <a:hlinkClick r:id="rId2"/>
              </a:rPr>
              <a:t>https://github.com/coderRohan123/IBM-DATASCIENCE-PROFESSIONAL-CERTIFICATE/blob/main/capstone/3.1%20launch_site_location.ipynb</a:t>
            </a:r>
            <a:endParaRPr sz="2000" dirty="0">
              <a:latin typeface="Carlito"/>
              <a:cs typeface="Carli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66800" y="1300479"/>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3" name="object 3"/>
          <p:cNvSpPr txBox="1">
            <a:spLocks noGrp="1"/>
          </p:cNvSpPr>
          <p:nvPr>
            <p:ph type="title"/>
          </p:nvPr>
        </p:nvSpPr>
        <p:spPr>
          <a:xfrm>
            <a:off x="916635" y="543559"/>
            <a:ext cx="8329295" cy="756920"/>
          </a:xfrm>
          <a:prstGeom prst="rect">
            <a:avLst/>
          </a:prstGeom>
        </p:spPr>
        <p:txBody>
          <a:bodyPr vert="horz" wrap="square" lIns="0" tIns="12700" rIns="0" bIns="0" rtlCol="0">
            <a:spAutoFit/>
          </a:bodyPr>
          <a:lstStyle/>
          <a:p>
            <a:pPr marL="12700">
              <a:lnSpc>
                <a:spcPct val="100000"/>
              </a:lnSpc>
              <a:spcBef>
                <a:spcPts val="100"/>
              </a:spcBef>
            </a:pPr>
            <a:r>
              <a:rPr spc="-245" dirty="0"/>
              <a:t>Build </a:t>
            </a:r>
            <a:r>
              <a:rPr spc="-415" dirty="0"/>
              <a:t>a </a:t>
            </a:r>
            <a:r>
              <a:rPr spc="-340" dirty="0"/>
              <a:t>Dashboard </a:t>
            </a:r>
            <a:r>
              <a:rPr spc="-45" dirty="0"/>
              <a:t>with </a:t>
            </a:r>
            <a:r>
              <a:rPr spc="-210" dirty="0"/>
              <a:t>Plotly</a:t>
            </a:r>
            <a:r>
              <a:rPr spc="-800" dirty="0"/>
              <a:t> </a:t>
            </a:r>
            <a:r>
              <a:rPr spc="-450" dirty="0"/>
              <a:t>Dash</a:t>
            </a:r>
          </a:p>
        </p:txBody>
      </p:sp>
      <p:sp>
        <p:nvSpPr>
          <p:cNvPr id="5" name="object 5"/>
          <p:cNvSpPr txBox="1">
            <a:spLocks noGrp="1"/>
          </p:cNvSpPr>
          <p:nvPr>
            <p:ph type="sldNum" sz="quarter" idx="12"/>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14</a:t>
            </a:fld>
            <a:endParaRPr dirty="0"/>
          </a:p>
        </p:txBody>
      </p:sp>
      <p:sp>
        <p:nvSpPr>
          <p:cNvPr id="4" name="object 4"/>
          <p:cNvSpPr txBox="1"/>
          <p:nvPr/>
        </p:nvSpPr>
        <p:spPr>
          <a:xfrm>
            <a:off x="685800" y="1537542"/>
            <a:ext cx="11353800" cy="4321696"/>
          </a:xfrm>
          <a:prstGeom prst="rect">
            <a:avLst/>
          </a:prstGeom>
        </p:spPr>
        <p:txBody>
          <a:bodyPr vert="horz" wrap="square" lIns="0" tIns="152400" rIns="0" bIns="0" rtlCol="0">
            <a:spAutoFit/>
          </a:bodyPr>
          <a:lstStyle/>
          <a:p>
            <a:pPr marL="12700" algn="just">
              <a:lnSpc>
                <a:spcPct val="100000"/>
              </a:lnSpc>
              <a:spcBef>
                <a:spcPts val="1200"/>
              </a:spcBef>
            </a:pPr>
            <a:r>
              <a:rPr sz="2000" spc="-10" dirty="0">
                <a:latin typeface="Carlito"/>
                <a:cs typeface="Carlito"/>
              </a:rPr>
              <a:t>Dashboard </a:t>
            </a:r>
            <a:r>
              <a:rPr sz="2000" dirty="0">
                <a:latin typeface="Carlito"/>
                <a:cs typeface="Carlito"/>
              </a:rPr>
              <a:t>includes a </a:t>
            </a:r>
            <a:r>
              <a:rPr sz="2000" spc="-5" dirty="0">
                <a:latin typeface="Carlito"/>
                <a:cs typeface="Carlito"/>
              </a:rPr>
              <a:t>pie </a:t>
            </a:r>
            <a:r>
              <a:rPr sz="2000" dirty="0">
                <a:latin typeface="Carlito"/>
                <a:cs typeface="Carlito"/>
              </a:rPr>
              <a:t>chart and a </a:t>
            </a:r>
            <a:r>
              <a:rPr sz="2000" spc="-25" dirty="0">
                <a:latin typeface="Carlito"/>
                <a:cs typeface="Carlito"/>
              </a:rPr>
              <a:t>scatter</a:t>
            </a:r>
            <a:r>
              <a:rPr sz="2000" spc="-135" dirty="0">
                <a:latin typeface="Carlito"/>
                <a:cs typeface="Carlito"/>
              </a:rPr>
              <a:t> </a:t>
            </a:r>
            <a:r>
              <a:rPr sz="2000" spc="-5" dirty="0">
                <a:latin typeface="Carlito"/>
                <a:cs typeface="Carlito"/>
              </a:rPr>
              <a:t>plot.</a:t>
            </a:r>
            <a:endParaRPr sz="2000" dirty="0">
              <a:latin typeface="Carlito"/>
              <a:cs typeface="Carlito"/>
            </a:endParaRPr>
          </a:p>
          <a:p>
            <a:pPr marL="12700" marR="84455" algn="just">
              <a:lnSpc>
                <a:spcPts val="2290"/>
              </a:lnSpc>
              <a:spcBef>
                <a:spcPts val="1275"/>
              </a:spcBef>
            </a:pPr>
            <a:r>
              <a:rPr sz="2000" spc="-5" dirty="0">
                <a:latin typeface="Carlito"/>
                <a:cs typeface="Carlito"/>
              </a:rPr>
              <a:t>Pie </a:t>
            </a:r>
            <a:r>
              <a:rPr sz="2000" dirty="0">
                <a:latin typeface="Carlito"/>
                <a:cs typeface="Carlito"/>
              </a:rPr>
              <a:t>chart </a:t>
            </a:r>
            <a:r>
              <a:rPr sz="2000" spc="-5" dirty="0">
                <a:latin typeface="Carlito"/>
                <a:cs typeface="Carlito"/>
              </a:rPr>
              <a:t>can be selected </a:t>
            </a:r>
            <a:r>
              <a:rPr sz="2000" spc="-20" dirty="0">
                <a:latin typeface="Carlito"/>
                <a:cs typeface="Carlito"/>
              </a:rPr>
              <a:t>to </a:t>
            </a:r>
            <a:r>
              <a:rPr sz="2000" spc="-5" dirty="0">
                <a:latin typeface="Carlito"/>
                <a:cs typeface="Carlito"/>
              </a:rPr>
              <a:t>show distribution of successful </a:t>
            </a:r>
            <a:r>
              <a:rPr sz="2000" dirty="0">
                <a:latin typeface="Carlito"/>
                <a:cs typeface="Carlito"/>
              </a:rPr>
              <a:t>landings </a:t>
            </a:r>
            <a:r>
              <a:rPr sz="2000" spc="-20" dirty="0">
                <a:latin typeface="Carlito"/>
                <a:cs typeface="Carlito"/>
              </a:rPr>
              <a:t>across </a:t>
            </a:r>
            <a:r>
              <a:rPr sz="2000" dirty="0">
                <a:latin typeface="Carlito"/>
                <a:cs typeface="Carlito"/>
              </a:rPr>
              <a:t>all launch </a:t>
            </a:r>
            <a:r>
              <a:rPr sz="2000" spc="-20" dirty="0">
                <a:latin typeface="Carlito"/>
                <a:cs typeface="Carlito"/>
              </a:rPr>
              <a:t>sites </a:t>
            </a:r>
            <a:r>
              <a:rPr sz="2000" dirty="0">
                <a:latin typeface="Carlito"/>
                <a:cs typeface="Carlito"/>
              </a:rPr>
              <a:t>and  </a:t>
            </a:r>
            <a:r>
              <a:rPr sz="2000" spc="-5" dirty="0">
                <a:latin typeface="Carlito"/>
                <a:cs typeface="Carlito"/>
              </a:rPr>
              <a:t>can </a:t>
            </a:r>
            <a:r>
              <a:rPr sz="2000" dirty="0">
                <a:latin typeface="Carlito"/>
                <a:cs typeface="Carlito"/>
              </a:rPr>
              <a:t>be </a:t>
            </a:r>
            <a:r>
              <a:rPr sz="2000" spc="-5" dirty="0">
                <a:latin typeface="Carlito"/>
                <a:cs typeface="Carlito"/>
              </a:rPr>
              <a:t>selected </a:t>
            </a:r>
            <a:r>
              <a:rPr sz="2000" spc="-20" dirty="0">
                <a:latin typeface="Carlito"/>
                <a:cs typeface="Carlito"/>
              </a:rPr>
              <a:t>to </a:t>
            </a:r>
            <a:r>
              <a:rPr sz="2000" spc="-5" dirty="0">
                <a:latin typeface="Carlito"/>
                <a:cs typeface="Carlito"/>
              </a:rPr>
              <a:t>show </a:t>
            </a:r>
            <a:r>
              <a:rPr sz="2000" dirty="0">
                <a:latin typeface="Carlito"/>
                <a:cs typeface="Carlito"/>
              </a:rPr>
              <a:t>individual launch </a:t>
            </a:r>
            <a:r>
              <a:rPr sz="2000" spc="-20" dirty="0">
                <a:latin typeface="Carlito"/>
                <a:cs typeface="Carlito"/>
              </a:rPr>
              <a:t>site </a:t>
            </a:r>
            <a:r>
              <a:rPr sz="2000" dirty="0">
                <a:latin typeface="Carlito"/>
                <a:cs typeface="Carlito"/>
              </a:rPr>
              <a:t>success</a:t>
            </a:r>
            <a:r>
              <a:rPr sz="2000" spc="-110" dirty="0">
                <a:latin typeface="Carlito"/>
                <a:cs typeface="Carlito"/>
              </a:rPr>
              <a:t> </a:t>
            </a:r>
            <a:r>
              <a:rPr sz="2000" spc="-30" dirty="0">
                <a:latin typeface="Carlito"/>
                <a:cs typeface="Carlito"/>
              </a:rPr>
              <a:t>rates.</a:t>
            </a:r>
            <a:endParaRPr sz="2000" dirty="0">
              <a:latin typeface="Carlito"/>
              <a:cs typeface="Carlito"/>
            </a:endParaRPr>
          </a:p>
          <a:p>
            <a:pPr marL="12700" marR="5080" algn="just">
              <a:lnSpc>
                <a:spcPts val="2210"/>
              </a:lnSpc>
              <a:spcBef>
                <a:spcPts val="1375"/>
              </a:spcBef>
            </a:pPr>
            <a:r>
              <a:rPr sz="2000" spc="-25" dirty="0">
                <a:latin typeface="Carlito"/>
                <a:cs typeface="Carlito"/>
              </a:rPr>
              <a:t>Scatter </a:t>
            </a:r>
            <a:r>
              <a:rPr sz="2000" spc="-5" dirty="0">
                <a:latin typeface="Carlito"/>
                <a:cs typeface="Carlito"/>
              </a:rPr>
              <a:t>plot </a:t>
            </a:r>
            <a:r>
              <a:rPr sz="2000" spc="-40" dirty="0">
                <a:latin typeface="Carlito"/>
                <a:cs typeface="Carlito"/>
              </a:rPr>
              <a:t>takes </a:t>
            </a:r>
            <a:r>
              <a:rPr sz="2000" spc="-20" dirty="0">
                <a:latin typeface="Carlito"/>
                <a:cs typeface="Carlito"/>
              </a:rPr>
              <a:t>two </a:t>
            </a:r>
            <a:r>
              <a:rPr sz="2000" dirty="0">
                <a:latin typeface="Carlito"/>
                <a:cs typeface="Carlito"/>
              </a:rPr>
              <a:t>inputs: All </a:t>
            </a:r>
            <a:r>
              <a:rPr sz="2000" spc="-20" dirty="0">
                <a:latin typeface="Carlito"/>
                <a:cs typeface="Carlito"/>
              </a:rPr>
              <a:t>sites </a:t>
            </a:r>
            <a:r>
              <a:rPr sz="2000" spc="-5" dirty="0">
                <a:latin typeface="Carlito"/>
                <a:cs typeface="Carlito"/>
              </a:rPr>
              <a:t>or </a:t>
            </a:r>
            <a:r>
              <a:rPr sz="2000" dirty="0">
                <a:latin typeface="Carlito"/>
                <a:cs typeface="Carlito"/>
              </a:rPr>
              <a:t>individual </a:t>
            </a:r>
            <a:r>
              <a:rPr sz="2000" spc="-20" dirty="0">
                <a:latin typeface="Carlito"/>
                <a:cs typeface="Carlito"/>
              </a:rPr>
              <a:t>site </a:t>
            </a:r>
            <a:r>
              <a:rPr sz="2000" dirty="0">
                <a:latin typeface="Carlito"/>
                <a:cs typeface="Carlito"/>
              </a:rPr>
              <a:t>and </a:t>
            </a:r>
            <a:r>
              <a:rPr sz="2000" spc="-5" dirty="0">
                <a:latin typeface="Carlito"/>
                <a:cs typeface="Carlito"/>
              </a:rPr>
              <a:t>payload mass on </a:t>
            </a:r>
            <a:r>
              <a:rPr sz="2000" dirty="0">
                <a:latin typeface="Carlito"/>
                <a:cs typeface="Carlito"/>
              </a:rPr>
              <a:t>a </a:t>
            </a:r>
            <a:r>
              <a:rPr sz="2000" spc="-5" dirty="0">
                <a:latin typeface="Carlito"/>
                <a:cs typeface="Carlito"/>
              </a:rPr>
              <a:t>slider between </a:t>
            </a:r>
            <a:r>
              <a:rPr sz="2000" dirty="0">
                <a:latin typeface="Carlito"/>
                <a:cs typeface="Carlito"/>
              </a:rPr>
              <a:t>0  and 10000</a:t>
            </a:r>
            <a:r>
              <a:rPr sz="2000" spc="-100" dirty="0">
                <a:latin typeface="Carlito"/>
                <a:cs typeface="Carlito"/>
              </a:rPr>
              <a:t> </a:t>
            </a:r>
            <a:r>
              <a:rPr sz="2000" dirty="0">
                <a:latin typeface="Carlito"/>
                <a:cs typeface="Carlito"/>
              </a:rPr>
              <a:t>kg.</a:t>
            </a:r>
          </a:p>
          <a:p>
            <a:pPr marL="12700" algn="just">
              <a:lnSpc>
                <a:spcPct val="100000"/>
              </a:lnSpc>
              <a:spcBef>
                <a:spcPts val="1050"/>
              </a:spcBef>
            </a:pPr>
            <a:r>
              <a:rPr sz="2000" spc="-5" dirty="0">
                <a:latin typeface="Carlito"/>
                <a:cs typeface="Carlito"/>
              </a:rPr>
              <a:t>The pie </a:t>
            </a:r>
            <a:r>
              <a:rPr sz="2000" dirty="0">
                <a:latin typeface="Carlito"/>
                <a:cs typeface="Carlito"/>
              </a:rPr>
              <a:t>chart is </a:t>
            </a:r>
            <a:r>
              <a:rPr sz="2000" spc="-5" dirty="0">
                <a:latin typeface="Carlito"/>
                <a:cs typeface="Carlito"/>
              </a:rPr>
              <a:t>used </a:t>
            </a:r>
            <a:r>
              <a:rPr sz="2000" spc="-20" dirty="0">
                <a:latin typeface="Carlito"/>
                <a:cs typeface="Carlito"/>
              </a:rPr>
              <a:t>to visualize </a:t>
            </a:r>
            <a:r>
              <a:rPr sz="2000" dirty="0">
                <a:latin typeface="Carlito"/>
                <a:cs typeface="Carlito"/>
              </a:rPr>
              <a:t>launch </a:t>
            </a:r>
            <a:r>
              <a:rPr sz="2000" spc="-20" dirty="0">
                <a:latin typeface="Carlito"/>
                <a:cs typeface="Carlito"/>
              </a:rPr>
              <a:t>site </a:t>
            </a:r>
            <a:r>
              <a:rPr sz="2000" dirty="0">
                <a:latin typeface="Carlito"/>
                <a:cs typeface="Carlito"/>
              </a:rPr>
              <a:t>success</a:t>
            </a:r>
            <a:r>
              <a:rPr sz="2000" spc="20" dirty="0">
                <a:latin typeface="Carlito"/>
                <a:cs typeface="Carlito"/>
              </a:rPr>
              <a:t> </a:t>
            </a:r>
            <a:r>
              <a:rPr sz="2000" spc="-40" dirty="0">
                <a:latin typeface="Carlito"/>
                <a:cs typeface="Carlito"/>
              </a:rPr>
              <a:t>rate.</a:t>
            </a:r>
            <a:endParaRPr sz="2000" dirty="0">
              <a:latin typeface="Carlito"/>
              <a:cs typeface="Carlito"/>
            </a:endParaRPr>
          </a:p>
          <a:p>
            <a:pPr marL="12700" algn="just">
              <a:lnSpc>
                <a:spcPts val="2350"/>
              </a:lnSpc>
              <a:spcBef>
                <a:spcPts val="1105"/>
              </a:spcBef>
            </a:pPr>
            <a:r>
              <a:rPr sz="2000" spc="-5" dirty="0">
                <a:latin typeface="Carlito"/>
                <a:cs typeface="Carlito"/>
              </a:rPr>
              <a:t>The </a:t>
            </a:r>
            <a:r>
              <a:rPr sz="2000" spc="-25" dirty="0">
                <a:latin typeface="Carlito"/>
                <a:cs typeface="Carlito"/>
              </a:rPr>
              <a:t>scatter </a:t>
            </a:r>
            <a:r>
              <a:rPr sz="2000" spc="-5" dirty="0">
                <a:latin typeface="Carlito"/>
                <a:cs typeface="Carlito"/>
              </a:rPr>
              <a:t>plot can help </a:t>
            </a:r>
            <a:r>
              <a:rPr sz="2000" dirty="0">
                <a:latin typeface="Carlito"/>
                <a:cs typeface="Carlito"/>
              </a:rPr>
              <a:t>us </a:t>
            </a:r>
            <a:r>
              <a:rPr sz="2000" spc="-5" dirty="0">
                <a:latin typeface="Carlito"/>
                <a:cs typeface="Carlito"/>
              </a:rPr>
              <a:t>see how </a:t>
            </a:r>
            <a:r>
              <a:rPr sz="2000" dirty="0">
                <a:latin typeface="Carlito"/>
                <a:cs typeface="Carlito"/>
              </a:rPr>
              <a:t>success </a:t>
            </a:r>
            <a:r>
              <a:rPr sz="2000" spc="-10" dirty="0">
                <a:latin typeface="Carlito"/>
                <a:cs typeface="Carlito"/>
              </a:rPr>
              <a:t>varies </a:t>
            </a:r>
            <a:r>
              <a:rPr sz="2000" spc="-20" dirty="0">
                <a:latin typeface="Carlito"/>
                <a:cs typeface="Carlito"/>
              </a:rPr>
              <a:t>across </a:t>
            </a:r>
            <a:r>
              <a:rPr sz="2000" dirty="0">
                <a:latin typeface="Carlito"/>
                <a:cs typeface="Carlito"/>
              </a:rPr>
              <a:t>launch </a:t>
            </a:r>
            <a:r>
              <a:rPr sz="2000" spc="-20" dirty="0">
                <a:latin typeface="Carlito"/>
                <a:cs typeface="Carlito"/>
              </a:rPr>
              <a:t>sites, </a:t>
            </a:r>
            <a:r>
              <a:rPr sz="2000" spc="-10" dirty="0">
                <a:latin typeface="Carlito"/>
                <a:cs typeface="Carlito"/>
              </a:rPr>
              <a:t>payload </a:t>
            </a:r>
            <a:r>
              <a:rPr sz="2000" spc="-5" dirty="0">
                <a:latin typeface="Carlito"/>
                <a:cs typeface="Carlito"/>
              </a:rPr>
              <a:t>mass,</a:t>
            </a:r>
            <a:r>
              <a:rPr sz="2000" spc="15" dirty="0">
                <a:latin typeface="Carlito"/>
                <a:cs typeface="Carlito"/>
              </a:rPr>
              <a:t> </a:t>
            </a:r>
            <a:r>
              <a:rPr sz="2000" dirty="0">
                <a:latin typeface="Carlito"/>
                <a:cs typeface="Carlito"/>
              </a:rPr>
              <a:t>and</a:t>
            </a:r>
          </a:p>
          <a:p>
            <a:pPr marL="12700" algn="just">
              <a:lnSpc>
                <a:spcPts val="2350"/>
              </a:lnSpc>
            </a:pPr>
            <a:r>
              <a:rPr sz="2000" spc="-20" dirty="0">
                <a:latin typeface="Carlito"/>
                <a:cs typeface="Carlito"/>
              </a:rPr>
              <a:t>booster </a:t>
            </a:r>
            <a:r>
              <a:rPr sz="2000" spc="-25" dirty="0">
                <a:latin typeface="Carlito"/>
                <a:cs typeface="Carlito"/>
              </a:rPr>
              <a:t>version</a:t>
            </a:r>
            <a:r>
              <a:rPr sz="2000" dirty="0">
                <a:latin typeface="Carlito"/>
                <a:cs typeface="Carlito"/>
              </a:rPr>
              <a:t> </a:t>
            </a:r>
            <a:r>
              <a:rPr sz="2000" spc="-45" dirty="0">
                <a:latin typeface="Carlito"/>
                <a:cs typeface="Carlito"/>
              </a:rPr>
              <a:t>category.</a:t>
            </a:r>
            <a:endParaRPr sz="2000" dirty="0">
              <a:latin typeface="Carlito"/>
              <a:cs typeface="Carlito"/>
            </a:endParaRPr>
          </a:p>
          <a:p>
            <a:pPr marL="12700" algn="just">
              <a:lnSpc>
                <a:spcPct val="100000"/>
              </a:lnSpc>
              <a:spcBef>
                <a:spcPts val="925"/>
              </a:spcBef>
            </a:pPr>
            <a:r>
              <a:rPr sz="2000" u="heavy" dirty="0" err="1" smtClean="0">
                <a:uFill>
                  <a:solidFill>
                    <a:srgbClr val="404040"/>
                  </a:solidFill>
                </a:uFill>
                <a:latin typeface="Carlito"/>
                <a:cs typeface="Carlito"/>
              </a:rPr>
              <a:t>GitHub</a:t>
            </a:r>
            <a:r>
              <a:rPr lang="en-US" sz="2000" u="heavy" spc="5" dirty="0">
                <a:uFill>
                  <a:solidFill>
                    <a:srgbClr val="404040"/>
                  </a:solidFill>
                </a:uFill>
                <a:latin typeface="Carlito"/>
                <a:cs typeface="Carlito"/>
              </a:rPr>
              <a:t> </a:t>
            </a:r>
            <a:r>
              <a:rPr sz="2000" u="heavy" spc="-5" dirty="0" smtClean="0">
                <a:uFill>
                  <a:solidFill>
                    <a:srgbClr val="404040"/>
                  </a:solidFill>
                </a:uFill>
                <a:latin typeface="Carlito"/>
                <a:cs typeface="Carlito"/>
              </a:rPr>
              <a:t>url:</a:t>
            </a:r>
            <a:endParaRPr lang="en-US" sz="2000" u="heavy" spc="-5" dirty="0" smtClean="0">
              <a:uFill>
                <a:solidFill>
                  <a:srgbClr val="404040"/>
                </a:solidFill>
              </a:uFill>
              <a:latin typeface="Carlito"/>
              <a:cs typeface="Carlito"/>
            </a:endParaRPr>
          </a:p>
          <a:p>
            <a:pPr marL="12700" algn="just">
              <a:lnSpc>
                <a:spcPct val="100000"/>
              </a:lnSpc>
              <a:spcBef>
                <a:spcPts val="925"/>
              </a:spcBef>
            </a:pPr>
            <a:r>
              <a:rPr lang="en-US" sz="2000" u="heavy" spc="-5" dirty="0">
                <a:uFill>
                  <a:solidFill>
                    <a:srgbClr val="404040"/>
                  </a:solidFill>
                </a:uFill>
                <a:latin typeface="Carlito"/>
                <a:cs typeface="Carlito"/>
                <a:hlinkClick r:id="rId2"/>
              </a:rPr>
              <a:t>https://github.com/coderRohan123/IBM-DATASCIENCE-PROFESSIONAL-CERTIFICATE/blob/main/capstone/spacex_dash_app.py</a:t>
            </a:r>
            <a:endParaRPr lang="en-US" sz="2000" u="heavy" spc="-5" dirty="0" smtClean="0">
              <a:uFill>
                <a:solidFill>
                  <a:srgbClr val="404040"/>
                </a:solidFill>
              </a:uFill>
              <a:latin typeface="Carlito"/>
              <a:cs typeface="Carli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3291" y="1737360"/>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3" name="object 3"/>
          <p:cNvSpPr txBox="1">
            <a:spLocks noGrp="1"/>
          </p:cNvSpPr>
          <p:nvPr>
            <p:ph type="title"/>
          </p:nvPr>
        </p:nvSpPr>
        <p:spPr>
          <a:xfrm>
            <a:off x="916635" y="543559"/>
            <a:ext cx="7919084" cy="756920"/>
          </a:xfrm>
          <a:prstGeom prst="rect">
            <a:avLst/>
          </a:prstGeom>
        </p:spPr>
        <p:txBody>
          <a:bodyPr vert="horz" wrap="square" lIns="0" tIns="12700" rIns="0" bIns="0" rtlCol="0">
            <a:spAutoFit/>
          </a:bodyPr>
          <a:lstStyle/>
          <a:p>
            <a:pPr marL="12700">
              <a:lnSpc>
                <a:spcPct val="100000"/>
              </a:lnSpc>
              <a:spcBef>
                <a:spcPts val="100"/>
              </a:spcBef>
            </a:pPr>
            <a:r>
              <a:rPr spc="-250" dirty="0"/>
              <a:t>Predictive </a:t>
            </a:r>
            <a:r>
              <a:rPr spc="-355" dirty="0"/>
              <a:t>analysis</a:t>
            </a:r>
            <a:r>
              <a:rPr spc="-555" dirty="0"/>
              <a:t> </a:t>
            </a:r>
            <a:r>
              <a:rPr spc="-280" dirty="0"/>
              <a:t>(Classification)</a:t>
            </a:r>
          </a:p>
        </p:txBody>
      </p:sp>
      <p:sp>
        <p:nvSpPr>
          <p:cNvPr id="54" name="object 54"/>
          <p:cNvSpPr txBox="1">
            <a:spLocks noGrp="1"/>
          </p:cNvSpPr>
          <p:nvPr>
            <p:ph type="sldNum" sz="quarter" idx="12"/>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15</a:t>
            </a:fld>
            <a:endParaRPr dirty="0"/>
          </a:p>
        </p:txBody>
      </p:sp>
      <p:sp>
        <p:nvSpPr>
          <p:cNvPr id="4" name="object 4"/>
          <p:cNvSpPr txBox="1"/>
          <p:nvPr/>
        </p:nvSpPr>
        <p:spPr>
          <a:xfrm>
            <a:off x="533401" y="2472309"/>
            <a:ext cx="3061208" cy="2783454"/>
          </a:xfrm>
          <a:prstGeom prst="rect">
            <a:avLst/>
          </a:prstGeom>
        </p:spPr>
        <p:txBody>
          <a:bodyPr vert="horz" wrap="square" lIns="0" tIns="13335" rIns="0" bIns="0" rtlCol="0">
            <a:spAutoFit/>
          </a:bodyPr>
          <a:lstStyle/>
          <a:p>
            <a:pPr marL="12700">
              <a:lnSpc>
                <a:spcPct val="100000"/>
              </a:lnSpc>
              <a:spcBef>
                <a:spcPts val="105"/>
              </a:spcBef>
            </a:pPr>
            <a:r>
              <a:rPr sz="2000" u="heavy" dirty="0" err="1">
                <a:uFill>
                  <a:solidFill>
                    <a:srgbClr val="404040"/>
                  </a:solidFill>
                </a:uFill>
                <a:latin typeface="Carlito"/>
                <a:cs typeface="Carlito"/>
              </a:rPr>
              <a:t>GitHub</a:t>
            </a:r>
            <a:r>
              <a:rPr sz="2000" u="heavy" spc="-95" dirty="0">
                <a:uFill>
                  <a:solidFill>
                    <a:srgbClr val="404040"/>
                  </a:solidFill>
                </a:uFill>
                <a:latin typeface="Carlito"/>
                <a:cs typeface="Carlito"/>
              </a:rPr>
              <a:t> </a:t>
            </a:r>
            <a:r>
              <a:rPr sz="2000" u="heavy" spc="-5" dirty="0" smtClean="0">
                <a:uFill>
                  <a:solidFill>
                    <a:srgbClr val="404040"/>
                  </a:solidFill>
                </a:uFill>
                <a:latin typeface="Carlito"/>
                <a:cs typeface="Carlito"/>
              </a:rPr>
              <a:t>url:</a:t>
            </a:r>
            <a:endParaRPr lang="en-US" sz="2000" u="heavy" spc="-5" dirty="0" smtClean="0">
              <a:uFill>
                <a:solidFill>
                  <a:srgbClr val="404040"/>
                </a:solidFill>
              </a:uFill>
              <a:latin typeface="Carlito"/>
              <a:cs typeface="Carlito"/>
            </a:endParaRPr>
          </a:p>
          <a:p>
            <a:pPr marL="12700">
              <a:lnSpc>
                <a:spcPct val="100000"/>
              </a:lnSpc>
              <a:spcBef>
                <a:spcPts val="105"/>
              </a:spcBef>
            </a:pPr>
            <a:r>
              <a:rPr lang="en-US" sz="2000" u="heavy" spc="-5" dirty="0" smtClean="0">
                <a:uFill>
                  <a:solidFill>
                    <a:srgbClr val="404040"/>
                  </a:solidFill>
                </a:uFill>
                <a:latin typeface="Carlito"/>
                <a:cs typeface="Carlito"/>
                <a:hlinkClick r:id="rId2"/>
              </a:rPr>
              <a:t>https</a:t>
            </a:r>
            <a:r>
              <a:rPr lang="en-US" sz="2000" u="heavy" spc="-5" dirty="0">
                <a:uFill>
                  <a:solidFill>
                    <a:srgbClr val="404040"/>
                  </a:solidFill>
                </a:uFill>
                <a:latin typeface="Carlito"/>
                <a:cs typeface="Carlito"/>
                <a:hlinkClick r:id="rId2"/>
              </a:rPr>
              <a:t>://github.com/coderRohan123/IBM-DATASCIENCE-PROFESSIONAL-CERTIFICATE/blob/main/capstone/4.1%20SpaceX_Machine%20Learning%20Prediction_Part_5.ipynb</a:t>
            </a:r>
            <a:endParaRPr lang="en-IN" sz="2000" u="heavy" spc="-5" dirty="0">
              <a:uFill>
                <a:solidFill>
                  <a:srgbClr val="404040"/>
                </a:solidFill>
              </a:uFill>
              <a:latin typeface="Carlito"/>
              <a:cs typeface="Carlito"/>
            </a:endParaRPr>
          </a:p>
        </p:txBody>
      </p:sp>
      <p:grpSp>
        <p:nvGrpSpPr>
          <p:cNvPr id="5" name="object 5"/>
          <p:cNvGrpSpPr/>
          <p:nvPr/>
        </p:nvGrpSpPr>
        <p:grpSpPr>
          <a:xfrm>
            <a:off x="3793527" y="2042388"/>
            <a:ext cx="1938655" cy="1894872"/>
            <a:chOff x="3822191" y="1933955"/>
            <a:chExt cx="1938655" cy="1728470"/>
          </a:xfrm>
        </p:grpSpPr>
        <p:sp>
          <p:nvSpPr>
            <p:cNvPr id="6" name="object 6"/>
            <p:cNvSpPr/>
            <p:nvPr/>
          </p:nvSpPr>
          <p:spPr>
            <a:xfrm>
              <a:off x="4133087" y="2229611"/>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solidFill>
              <a:srgbClr val="EDC1AA"/>
            </a:solidFill>
          </p:spPr>
          <p:txBody>
            <a:bodyPr wrap="square" lIns="0" tIns="0" rIns="0" bIns="0" rtlCol="0"/>
            <a:lstStyle/>
            <a:p>
              <a:endParaRPr/>
            </a:p>
          </p:txBody>
        </p:sp>
        <p:sp>
          <p:nvSpPr>
            <p:cNvPr id="7" name="object 7"/>
            <p:cNvSpPr/>
            <p:nvPr/>
          </p:nvSpPr>
          <p:spPr>
            <a:xfrm>
              <a:off x="3829811" y="1941575"/>
              <a:ext cx="1923414" cy="1153795"/>
            </a:xfrm>
            <a:custGeom>
              <a:avLst/>
              <a:gdLst/>
              <a:ahLst/>
              <a:cxnLst/>
              <a:rect l="l" t="t" r="r" b="b"/>
              <a:pathLst>
                <a:path w="1923414" h="1153795">
                  <a:moveTo>
                    <a:pt x="1807845" y="0"/>
                  </a:moveTo>
                  <a:lnTo>
                    <a:pt x="115315" y="0"/>
                  </a:lnTo>
                  <a:lnTo>
                    <a:pt x="70485" y="9016"/>
                  </a:lnTo>
                  <a:lnTo>
                    <a:pt x="33782" y="33782"/>
                  </a:lnTo>
                  <a:lnTo>
                    <a:pt x="9016" y="70485"/>
                  </a:lnTo>
                  <a:lnTo>
                    <a:pt x="0" y="115315"/>
                  </a:lnTo>
                  <a:lnTo>
                    <a:pt x="0" y="1038225"/>
                  </a:lnTo>
                  <a:lnTo>
                    <a:pt x="9016" y="1083056"/>
                  </a:lnTo>
                  <a:lnTo>
                    <a:pt x="33782" y="1119759"/>
                  </a:lnTo>
                  <a:lnTo>
                    <a:pt x="70485" y="1144524"/>
                  </a:lnTo>
                  <a:lnTo>
                    <a:pt x="115315" y="1153540"/>
                  </a:lnTo>
                  <a:lnTo>
                    <a:pt x="1807845" y="1153540"/>
                  </a:lnTo>
                  <a:lnTo>
                    <a:pt x="1852676" y="1144524"/>
                  </a:lnTo>
                  <a:lnTo>
                    <a:pt x="1889378" y="1119759"/>
                  </a:lnTo>
                  <a:lnTo>
                    <a:pt x="1914143" y="1083056"/>
                  </a:lnTo>
                  <a:lnTo>
                    <a:pt x="1923161" y="1038225"/>
                  </a:lnTo>
                  <a:lnTo>
                    <a:pt x="1923161" y="115315"/>
                  </a:lnTo>
                  <a:lnTo>
                    <a:pt x="1914143" y="70485"/>
                  </a:lnTo>
                  <a:lnTo>
                    <a:pt x="1889378" y="33782"/>
                  </a:lnTo>
                  <a:lnTo>
                    <a:pt x="1852676" y="9016"/>
                  </a:lnTo>
                  <a:lnTo>
                    <a:pt x="1807845" y="0"/>
                  </a:lnTo>
                  <a:close/>
                </a:path>
              </a:pathLst>
            </a:custGeom>
            <a:solidFill>
              <a:srgbClr val="E28312"/>
            </a:solidFill>
          </p:spPr>
          <p:txBody>
            <a:bodyPr wrap="square" lIns="0" tIns="0" rIns="0" bIns="0" rtlCol="0"/>
            <a:lstStyle/>
            <a:p>
              <a:endParaRPr/>
            </a:p>
          </p:txBody>
        </p:sp>
        <p:sp>
          <p:nvSpPr>
            <p:cNvPr id="8" name="object 8"/>
            <p:cNvSpPr/>
            <p:nvPr/>
          </p:nvSpPr>
          <p:spPr>
            <a:xfrm>
              <a:off x="3829811" y="1941575"/>
              <a:ext cx="1923414" cy="1153795"/>
            </a:xfrm>
            <a:custGeom>
              <a:avLst/>
              <a:gdLst/>
              <a:ahLst/>
              <a:cxnLst/>
              <a:rect l="l" t="t" r="r" b="b"/>
              <a:pathLst>
                <a:path w="1923414" h="1153795">
                  <a:moveTo>
                    <a:pt x="0" y="115315"/>
                  </a:moveTo>
                  <a:lnTo>
                    <a:pt x="9016" y="70485"/>
                  </a:lnTo>
                  <a:lnTo>
                    <a:pt x="33782" y="33782"/>
                  </a:lnTo>
                  <a:lnTo>
                    <a:pt x="70485" y="9016"/>
                  </a:lnTo>
                  <a:lnTo>
                    <a:pt x="115315" y="0"/>
                  </a:lnTo>
                  <a:lnTo>
                    <a:pt x="1807845" y="0"/>
                  </a:lnTo>
                  <a:lnTo>
                    <a:pt x="1852676" y="9016"/>
                  </a:lnTo>
                  <a:lnTo>
                    <a:pt x="1889378" y="33782"/>
                  </a:lnTo>
                  <a:lnTo>
                    <a:pt x="1914143" y="70485"/>
                  </a:lnTo>
                  <a:lnTo>
                    <a:pt x="1923161" y="115315"/>
                  </a:lnTo>
                  <a:lnTo>
                    <a:pt x="1923161" y="1038225"/>
                  </a:lnTo>
                  <a:lnTo>
                    <a:pt x="1914143" y="1083056"/>
                  </a:lnTo>
                  <a:lnTo>
                    <a:pt x="1889378" y="1119759"/>
                  </a:lnTo>
                  <a:lnTo>
                    <a:pt x="1852676" y="1144524"/>
                  </a:lnTo>
                  <a:lnTo>
                    <a:pt x="1807845" y="1153540"/>
                  </a:lnTo>
                  <a:lnTo>
                    <a:pt x="115315" y="1153540"/>
                  </a:lnTo>
                  <a:lnTo>
                    <a:pt x="70485" y="1144524"/>
                  </a:lnTo>
                  <a:lnTo>
                    <a:pt x="33782" y="1119759"/>
                  </a:lnTo>
                  <a:lnTo>
                    <a:pt x="9016" y="1083056"/>
                  </a:lnTo>
                  <a:lnTo>
                    <a:pt x="0" y="1038225"/>
                  </a:lnTo>
                  <a:lnTo>
                    <a:pt x="0" y="115315"/>
                  </a:lnTo>
                  <a:close/>
                </a:path>
              </a:pathLst>
            </a:custGeom>
            <a:ln w="15240">
              <a:solidFill>
                <a:srgbClr val="FFFFFF"/>
              </a:solidFill>
            </a:ln>
          </p:spPr>
          <p:txBody>
            <a:bodyPr wrap="square" lIns="0" tIns="0" rIns="0" bIns="0" rtlCol="0"/>
            <a:lstStyle/>
            <a:p>
              <a:endParaRPr/>
            </a:p>
          </p:txBody>
        </p:sp>
      </p:grpSp>
      <p:sp>
        <p:nvSpPr>
          <p:cNvPr id="9" name="object 9"/>
          <p:cNvSpPr txBox="1"/>
          <p:nvPr/>
        </p:nvSpPr>
        <p:spPr>
          <a:xfrm>
            <a:off x="3998721" y="2219960"/>
            <a:ext cx="1568450" cy="798295"/>
          </a:xfrm>
          <a:prstGeom prst="rect">
            <a:avLst/>
          </a:prstGeom>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Split </a:t>
            </a:r>
            <a:r>
              <a:rPr sz="1700" dirty="0" smtClean="0">
                <a:solidFill>
                  <a:srgbClr val="FFFFFF"/>
                </a:solidFill>
                <a:latin typeface="Carlito"/>
                <a:cs typeface="Carlito"/>
              </a:rPr>
              <a:t>label</a:t>
            </a:r>
            <a:r>
              <a:rPr lang="en-US" sz="1700" dirty="0" smtClean="0">
                <a:solidFill>
                  <a:srgbClr val="FFFFFF"/>
                </a:solidFill>
                <a:latin typeface="Carlito"/>
                <a:cs typeface="Carlito"/>
              </a:rPr>
              <a:t> class from database</a:t>
            </a:r>
            <a:r>
              <a:rPr sz="1700" spc="-195" dirty="0" smtClean="0">
                <a:solidFill>
                  <a:srgbClr val="FFFFFF"/>
                </a:solidFill>
                <a:latin typeface="Carlito"/>
                <a:cs typeface="Carlito"/>
              </a:rPr>
              <a:t> </a:t>
            </a:r>
            <a:r>
              <a:rPr sz="1700" spc="-5" dirty="0">
                <a:solidFill>
                  <a:srgbClr val="FFFFFF"/>
                </a:solidFill>
                <a:latin typeface="Carlito"/>
                <a:cs typeface="Carlito"/>
              </a:rPr>
              <a:t>column</a:t>
            </a:r>
            <a:endParaRPr sz="1700" dirty="0">
              <a:latin typeface="Carlito"/>
              <a:cs typeface="Carlito"/>
            </a:endParaRPr>
          </a:p>
        </p:txBody>
      </p:sp>
      <p:grpSp>
        <p:nvGrpSpPr>
          <p:cNvPr id="11" name="object 11"/>
          <p:cNvGrpSpPr/>
          <p:nvPr/>
        </p:nvGrpSpPr>
        <p:grpSpPr>
          <a:xfrm>
            <a:off x="3820350" y="3897156"/>
            <a:ext cx="1938655" cy="1835636"/>
            <a:chOff x="3822191" y="3375659"/>
            <a:chExt cx="1938655" cy="1729739"/>
          </a:xfrm>
        </p:grpSpPr>
        <p:sp>
          <p:nvSpPr>
            <p:cNvPr id="12" name="object 12"/>
            <p:cNvSpPr/>
            <p:nvPr/>
          </p:nvSpPr>
          <p:spPr>
            <a:xfrm>
              <a:off x="4133087" y="3672839"/>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solidFill>
              <a:srgbClr val="EDC1AA"/>
            </a:solidFill>
          </p:spPr>
          <p:txBody>
            <a:bodyPr wrap="square" lIns="0" tIns="0" rIns="0" bIns="0" rtlCol="0"/>
            <a:lstStyle/>
            <a:p>
              <a:endParaRPr/>
            </a:p>
          </p:txBody>
        </p:sp>
        <p:sp>
          <p:nvSpPr>
            <p:cNvPr id="13" name="object 13"/>
            <p:cNvSpPr/>
            <p:nvPr/>
          </p:nvSpPr>
          <p:spPr>
            <a:xfrm>
              <a:off x="3829811" y="3383279"/>
              <a:ext cx="1923414" cy="1155065"/>
            </a:xfrm>
            <a:custGeom>
              <a:avLst/>
              <a:gdLst/>
              <a:ahLst/>
              <a:cxnLst/>
              <a:rect l="l" t="t" r="r" b="b"/>
              <a:pathLst>
                <a:path w="1923414" h="1155064">
                  <a:moveTo>
                    <a:pt x="1807590" y="0"/>
                  </a:moveTo>
                  <a:lnTo>
                    <a:pt x="115570" y="0"/>
                  </a:lnTo>
                  <a:lnTo>
                    <a:pt x="70612" y="9017"/>
                  </a:lnTo>
                  <a:lnTo>
                    <a:pt x="33782" y="33782"/>
                  </a:lnTo>
                  <a:lnTo>
                    <a:pt x="9016" y="70485"/>
                  </a:lnTo>
                  <a:lnTo>
                    <a:pt x="0" y="115570"/>
                  </a:lnTo>
                  <a:lnTo>
                    <a:pt x="0" y="1039114"/>
                  </a:lnTo>
                  <a:lnTo>
                    <a:pt x="9016" y="1084199"/>
                  </a:lnTo>
                  <a:lnTo>
                    <a:pt x="33782" y="1120902"/>
                  </a:lnTo>
                  <a:lnTo>
                    <a:pt x="70612" y="1145667"/>
                  </a:lnTo>
                  <a:lnTo>
                    <a:pt x="115570" y="1154684"/>
                  </a:lnTo>
                  <a:lnTo>
                    <a:pt x="1807590" y="1154684"/>
                  </a:lnTo>
                  <a:lnTo>
                    <a:pt x="1852549" y="1145667"/>
                  </a:lnTo>
                  <a:lnTo>
                    <a:pt x="1889378" y="1120902"/>
                  </a:lnTo>
                  <a:lnTo>
                    <a:pt x="1914143" y="1084199"/>
                  </a:lnTo>
                  <a:lnTo>
                    <a:pt x="1923161" y="1039114"/>
                  </a:lnTo>
                  <a:lnTo>
                    <a:pt x="1923161" y="115570"/>
                  </a:lnTo>
                  <a:lnTo>
                    <a:pt x="1914143" y="70485"/>
                  </a:lnTo>
                  <a:lnTo>
                    <a:pt x="1889378" y="33782"/>
                  </a:lnTo>
                  <a:lnTo>
                    <a:pt x="1852549" y="9017"/>
                  </a:lnTo>
                  <a:lnTo>
                    <a:pt x="1807590" y="0"/>
                  </a:lnTo>
                  <a:close/>
                </a:path>
              </a:pathLst>
            </a:custGeom>
            <a:solidFill>
              <a:srgbClr val="E28312"/>
            </a:solidFill>
          </p:spPr>
          <p:txBody>
            <a:bodyPr wrap="square" lIns="0" tIns="0" rIns="0" bIns="0" rtlCol="0"/>
            <a:lstStyle/>
            <a:p>
              <a:endParaRPr/>
            </a:p>
          </p:txBody>
        </p:sp>
        <p:sp>
          <p:nvSpPr>
            <p:cNvPr id="14" name="object 14"/>
            <p:cNvSpPr/>
            <p:nvPr/>
          </p:nvSpPr>
          <p:spPr>
            <a:xfrm>
              <a:off x="3829811" y="3383279"/>
              <a:ext cx="1923414" cy="1155065"/>
            </a:xfrm>
            <a:custGeom>
              <a:avLst/>
              <a:gdLst/>
              <a:ahLst/>
              <a:cxnLst/>
              <a:rect l="l" t="t" r="r" b="b"/>
              <a:pathLst>
                <a:path w="1923414" h="1155064">
                  <a:moveTo>
                    <a:pt x="0" y="115570"/>
                  </a:moveTo>
                  <a:lnTo>
                    <a:pt x="9016" y="70485"/>
                  </a:lnTo>
                  <a:lnTo>
                    <a:pt x="33782" y="33782"/>
                  </a:lnTo>
                  <a:lnTo>
                    <a:pt x="70612" y="9017"/>
                  </a:lnTo>
                  <a:lnTo>
                    <a:pt x="115570" y="0"/>
                  </a:lnTo>
                  <a:lnTo>
                    <a:pt x="1807590" y="0"/>
                  </a:lnTo>
                  <a:lnTo>
                    <a:pt x="1852549" y="9017"/>
                  </a:lnTo>
                  <a:lnTo>
                    <a:pt x="1889378" y="33782"/>
                  </a:lnTo>
                  <a:lnTo>
                    <a:pt x="1914143" y="70485"/>
                  </a:lnTo>
                  <a:lnTo>
                    <a:pt x="1923161" y="115570"/>
                  </a:lnTo>
                  <a:lnTo>
                    <a:pt x="1923161" y="1039114"/>
                  </a:lnTo>
                  <a:lnTo>
                    <a:pt x="1914143" y="1084199"/>
                  </a:lnTo>
                  <a:lnTo>
                    <a:pt x="1889378" y="1120902"/>
                  </a:lnTo>
                  <a:lnTo>
                    <a:pt x="1852549" y="1145667"/>
                  </a:lnTo>
                  <a:lnTo>
                    <a:pt x="1807590" y="1154684"/>
                  </a:lnTo>
                  <a:lnTo>
                    <a:pt x="115570" y="1154684"/>
                  </a:lnTo>
                  <a:lnTo>
                    <a:pt x="70612" y="1145667"/>
                  </a:lnTo>
                  <a:lnTo>
                    <a:pt x="33782" y="1120902"/>
                  </a:lnTo>
                  <a:lnTo>
                    <a:pt x="9016" y="1084199"/>
                  </a:lnTo>
                  <a:lnTo>
                    <a:pt x="0" y="1039114"/>
                  </a:lnTo>
                  <a:lnTo>
                    <a:pt x="0" y="115570"/>
                  </a:lnTo>
                  <a:close/>
                </a:path>
              </a:pathLst>
            </a:custGeom>
            <a:ln w="15240">
              <a:solidFill>
                <a:srgbClr val="FFFFFF"/>
              </a:solidFill>
            </a:ln>
          </p:spPr>
          <p:txBody>
            <a:bodyPr wrap="square" lIns="0" tIns="0" rIns="0" bIns="0" rtlCol="0"/>
            <a:lstStyle/>
            <a:p>
              <a:endParaRPr/>
            </a:p>
          </p:txBody>
        </p:sp>
      </p:grpSp>
      <p:sp>
        <p:nvSpPr>
          <p:cNvPr id="15" name="object 15"/>
          <p:cNvSpPr txBox="1"/>
          <p:nvPr/>
        </p:nvSpPr>
        <p:spPr>
          <a:xfrm>
            <a:off x="3998721" y="4280451"/>
            <a:ext cx="1934271" cy="536685"/>
          </a:xfrm>
          <a:prstGeom prst="rect">
            <a:avLst/>
          </a:prstGeom>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Fit </a:t>
            </a:r>
            <a:r>
              <a:rPr sz="1700" dirty="0" smtClean="0">
                <a:solidFill>
                  <a:srgbClr val="FFFFFF"/>
                </a:solidFill>
                <a:latin typeface="Carlito"/>
                <a:cs typeface="Carlito"/>
              </a:rPr>
              <a:t>and</a:t>
            </a:r>
            <a:r>
              <a:rPr sz="1700" spc="-170" dirty="0" smtClean="0">
                <a:solidFill>
                  <a:srgbClr val="FFFFFF"/>
                </a:solidFill>
                <a:latin typeface="Carlito"/>
                <a:cs typeface="Carlito"/>
              </a:rPr>
              <a:t> </a:t>
            </a:r>
            <a:r>
              <a:rPr sz="1700" spc="-45" dirty="0" smtClean="0">
                <a:solidFill>
                  <a:srgbClr val="FFFFFF"/>
                </a:solidFill>
                <a:latin typeface="Carlito"/>
                <a:cs typeface="Carlito"/>
              </a:rPr>
              <a:t>Transform</a:t>
            </a:r>
            <a:r>
              <a:rPr lang="en-US" sz="1700" spc="-45" dirty="0" smtClean="0">
                <a:solidFill>
                  <a:srgbClr val="FFFFFF"/>
                </a:solidFill>
                <a:latin typeface="Carlito"/>
                <a:cs typeface="Carlito"/>
              </a:rPr>
              <a:t> Features using</a:t>
            </a:r>
            <a:endParaRPr sz="1700" dirty="0">
              <a:latin typeface="Carlito"/>
              <a:cs typeface="Carlito"/>
            </a:endParaRPr>
          </a:p>
        </p:txBody>
      </p:sp>
      <p:sp>
        <p:nvSpPr>
          <p:cNvPr id="17" name="object 17"/>
          <p:cNvSpPr txBox="1"/>
          <p:nvPr/>
        </p:nvSpPr>
        <p:spPr>
          <a:xfrm>
            <a:off x="3980296" y="4751126"/>
            <a:ext cx="1580199" cy="274434"/>
          </a:xfrm>
          <a:prstGeom prst="rect">
            <a:avLst/>
          </a:prstGeom>
        </p:spPr>
        <p:txBody>
          <a:bodyPr vert="horz" wrap="square" lIns="0" tIns="12700" rIns="0" bIns="0" rtlCol="0">
            <a:spAutoFit/>
          </a:bodyPr>
          <a:lstStyle/>
          <a:p>
            <a:pPr marL="12700">
              <a:lnSpc>
                <a:spcPct val="100000"/>
              </a:lnSpc>
              <a:spcBef>
                <a:spcPts val="100"/>
              </a:spcBef>
            </a:pPr>
            <a:r>
              <a:rPr sz="1700" spc="-10" dirty="0">
                <a:solidFill>
                  <a:srgbClr val="FFFFFF"/>
                </a:solidFill>
                <a:latin typeface="Carlito"/>
                <a:cs typeface="Carlito"/>
              </a:rPr>
              <a:t>Standard</a:t>
            </a:r>
            <a:r>
              <a:rPr sz="1700" spc="-200" dirty="0">
                <a:solidFill>
                  <a:srgbClr val="FFFFFF"/>
                </a:solidFill>
                <a:latin typeface="Carlito"/>
                <a:cs typeface="Carlito"/>
              </a:rPr>
              <a:t> </a:t>
            </a:r>
            <a:r>
              <a:rPr sz="1700" spc="-5" dirty="0">
                <a:solidFill>
                  <a:srgbClr val="FFFFFF"/>
                </a:solidFill>
                <a:latin typeface="Carlito"/>
                <a:cs typeface="Carlito"/>
              </a:rPr>
              <a:t>Scaler</a:t>
            </a:r>
            <a:endParaRPr sz="1700" dirty="0">
              <a:latin typeface="Carlito"/>
              <a:cs typeface="Carlito"/>
            </a:endParaRPr>
          </a:p>
        </p:txBody>
      </p:sp>
      <p:grpSp>
        <p:nvGrpSpPr>
          <p:cNvPr id="18" name="object 18"/>
          <p:cNvGrpSpPr/>
          <p:nvPr/>
        </p:nvGrpSpPr>
        <p:grpSpPr>
          <a:xfrm>
            <a:off x="3788294" y="5679119"/>
            <a:ext cx="2950845" cy="1169035"/>
            <a:chOff x="3822191" y="4818888"/>
            <a:chExt cx="2950845" cy="1169035"/>
          </a:xfrm>
        </p:grpSpPr>
        <p:sp>
          <p:nvSpPr>
            <p:cNvPr id="19" name="object 19"/>
            <p:cNvSpPr/>
            <p:nvPr/>
          </p:nvSpPr>
          <p:spPr>
            <a:xfrm>
              <a:off x="4224527" y="5023104"/>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solidFill>
              <a:srgbClr val="EDC1AA"/>
            </a:solidFill>
          </p:spPr>
          <p:txBody>
            <a:bodyPr wrap="square" lIns="0" tIns="0" rIns="0" bIns="0" rtlCol="0"/>
            <a:lstStyle/>
            <a:p>
              <a:endParaRPr/>
            </a:p>
          </p:txBody>
        </p:sp>
        <p:sp>
          <p:nvSpPr>
            <p:cNvPr id="20" name="object 20"/>
            <p:cNvSpPr/>
            <p:nvPr/>
          </p:nvSpPr>
          <p:spPr>
            <a:xfrm>
              <a:off x="3829811" y="4826508"/>
              <a:ext cx="1923414" cy="1153795"/>
            </a:xfrm>
            <a:custGeom>
              <a:avLst/>
              <a:gdLst/>
              <a:ahLst/>
              <a:cxnLst/>
              <a:rect l="l" t="t" r="r" b="b"/>
              <a:pathLst>
                <a:path w="1923414" h="1153795">
                  <a:moveTo>
                    <a:pt x="1807845" y="0"/>
                  </a:moveTo>
                  <a:lnTo>
                    <a:pt x="115315" y="0"/>
                  </a:lnTo>
                  <a:lnTo>
                    <a:pt x="70485" y="9017"/>
                  </a:lnTo>
                  <a:lnTo>
                    <a:pt x="33782" y="33782"/>
                  </a:lnTo>
                  <a:lnTo>
                    <a:pt x="9016" y="70485"/>
                  </a:lnTo>
                  <a:lnTo>
                    <a:pt x="0" y="115316"/>
                  </a:lnTo>
                  <a:lnTo>
                    <a:pt x="0" y="1038186"/>
                  </a:lnTo>
                  <a:lnTo>
                    <a:pt x="9016" y="1083081"/>
                  </a:lnTo>
                  <a:lnTo>
                    <a:pt x="33782" y="1119759"/>
                  </a:lnTo>
                  <a:lnTo>
                    <a:pt x="70485" y="1144473"/>
                  </a:lnTo>
                  <a:lnTo>
                    <a:pt x="115315" y="1153541"/>
                  </a:lnTo>
                  <a:lnTo>
                    <a:pt x="1807845" y="1153541"/>
                  </a:lnTo>
                  <a:lnTo>
                    <a:pt x="1852676" y="1144473"/>
                  </a:lnTo>
                  <a:lnTo>
                    <a:pt x="1889378" y="1119759"/>
                  </a:lnTo>
                  <a:lnTo>
                    <a:pt x="1914143" y="1083081"/>
                  </a:lnTo>
                  <a:lnTo>
                    <a:pt x="1923161" y="1038186"/>
                  </a:lnTo>
                  <a:lnTo>
                    <a:pt x="1923161" y="115316"/>
                  </a:lnTo>
                  <a:lnTo>
                    <a:pt x="1914143" y="70485"/>
                  </a:lnTo>
                  <a:lnTo>
                    <a:pt x="1889378" y="33782"/>
                  </a:lnTo>
                  <a:lnTo>
                    <a:pt x="1852676" y="9017"/>
                  </a:lnTo>
                  <a:lnTo>
                    <a:pt x="1807845" y="0"/>
                  </a:lnTo>
                  <a:close/>
                </a:path>
              </a:pathLst>
            </a:custGeom>
            <a:solidFill>
              <a:srgbClr val="E28312"/>
            </a:solidFill>
          </p:spPr>
          <p:txBody>
            <a:bodyPr wrap="square" lIns="0" tIns="0" rIns="0" bIns="0" rtlCol="0"/>
            <a:lstStyle/>
            <a:p>
              <a:endParaRPr/>
            </a:p>
          </p:txBody>
        </p:sp>
        <p:sp>
          <p:nvSpPr>
            <p:cNvPr id="21" name="object 21"/>
            <p:cNvSpPr/>
            <p:nvPr/>
          </p:nvSpPr>
          <p:spPr>
            <a:xfrm>
              <a:off x="3829811" y="4826508"/>
              <a:ext cx="1923414" cy="1153795"/>
            </a:xfrm>
            <a:custGeom>
              <a:avLst/>
              <a:gdLst/>
              <a:ahLst/>
              <a:cxnLst/>
              <a:rect l="l" t="t" r="r" b="b"/>
              <a:pathLst>
                <a:path w="1923414" h="1153795">
                  <a:moveTo>
                    <a:pt x="0" y="115316"/>
                  </a:moveTo>
                  <a:lnTo>
                    <a:pt x="9016" y="70485"/>
                  </a:lnTo>
                  <a:lnTo>
                    <a:pt x="33782" y="33782"/>
                  </a:lnTo>
                  <a:lnTo>
                    <a:pt x="70485" y="9017"/>
                  </a:lnTo>
                  <a:lnTo>
                    <a:pt x="115315" y="0"/>
                  </a:lnTo>
                  <a:lnTo>
                    <a:pt x="1807845" y="0"/>
                  </a:lnTo>
                  <a:lnTo>
                    <a:pt x="1852676" y="9017"/>
                  </a:lnTo>
                  <a:lnTo>
                    <a:pt x="1889378" y="33782"/>
                  </a:lnTo>
                  <a:lnTo>
                    <a:pt x="1914143" y="70485"/>
                  </a:lnTo>
                  <a:lnTo>
                    <a:pt x="1923161" y="115316"/>
                  </a:lnTo>
                  <a:lnTo>
                    <a:pt x="1923161" y="1038186"/>
                  </a:lnTo>
                  <a:lnTo>
                    <a:pt x="1914143" y="1083081"/>
                  </a:lnTo>
                  <a:lnTo>
                    <a:pt x="1889378" y="1119759"/>
                  </a:lnTo>
                  <a:lnTo>
                    <a:pt x="1852676" y="1144473"/>
                  </a:lnTo>
                  <a:lnTo>
                    <a:pt x="1807845" y="1153541"/>
                  </a:lnTo>
                  <a:lnTo>
                    <a:pt x="115315" y="1153541"/>
                  </a:lnTo>
                  <a:lnTo>
                    <a:pt x="70485" y="1144473"/>
                  </a:lnTo>
                  <a:lnTo>
                    <a:pt x="33782" y="1119759"/>
                  </a:lnTo>
                  <a:lnTo>
                    <a:pt x="9016" y="1083081"/>
                  </a:lnTo>
                  <a:lnTo>
                    <a:pt x="0" y="1038186"/>
                  </a:lnTo>
                  <a:lnTo>
                    <a:pt x="0" y="115316"/>
                  </a:lnTo>
                  <a:close/>
                </a:path>
              </a:pathLst>
            </a:custGeom>
            <a:ln w="15240">
              <a:solidFill>
                <a:srgbClr val="FFFFFF"/>
              </a:solidFill>
            </a:ln>
          </p:spPr>
          <p:txBody>
            <a:bodyPr wrap="square" lIns="0" tIns="0" rIns="0" bIns="0" rtlCol="0"/>
            <a:lstStyle/>
            <a:p>
              <a:endParaRPr/>
            </a:p>
          </p:txBody>
        </p:sp>
      </p:grpSp>
      <p:sp>
        <p:nvSpPr>
          <p:cNvPr id="22" name="object 22"/>
          <p:cNvSpPr txBox="1"/>
          <p:nvPr/>
        </p:nvSpPr>
        <p:spPr>
          <a:xfrm>
            <a:off x="4010914" y="5932793"/>
            <a:ext cx="1646961" cy="275075"/>
          </a:xfrm>
          <a:prstGeom prst="rect">
            <a:avLst/>
          </a:prstGeom>
        </p:spPr>
        <p:txBody>
          <a:bodyPr vert="horz" wrap="square" lIns="0" tIns="13335" rIns="0" bIns="0" rtlCol="0">
            <a:spAutoFit/>
          </a:bodyPr>
          <a:lstStyle/>
          <a:p>
            <a:pPr marL="12700">
              <a:lnSpc>
                <a:spcPct val="100000"/>
              </a:lnSpc>
              <a:spcBef>
                <a:spcPts val="105"/>
              </a:spcBef>
            </a:pPr>
            <a:r>
              <a:rPr sz="1700" spc="-30" dirty="0">
                <a:solidFill>
                  <a:srgbClr val="FFFFFF"/>
                </a:solidFill>
                <a:latin typeface="Carlito"/>
                <a:cs typeface="Carlito"/>
              </a:rPr>
              <a:t>Train_test_split</a:t>
            </a:r>
            <a:endParaRPr sz="1700" dirty="0">
              <a:latin typeface="Carlito"/>
              <a:cs typeface="Carlito"/>
            </a:endParaRPr>
          </a:p>
        </p:txBody>
      </p:sp>
      <p:sp>
        <p:nvSpPr>
          <p:cNvPr id="23" name="object 23"/>
          <p:cNvSpPr txBox="1"/>
          <p:nvPr/>
        </p:nvSpPr>
        <p:spPr>
          <a:xfrm>
            <a:off x="4424946" y="6290830"/>
            <a:ext cx="902462" cy="274434"/>
          </a:xfrm>
          <a:prstGeom prst="rect">
            <a:avLst/>
          </a:prstGeom>
        </p:spPr>
        <p:txBody>
          <a:bodyPr vert="horz" wrap="square" lIns="0" tIns="12700" rIns="0" bIns="0" rtlCol="0">
            <a:spAutoFit/>
          </a:bodyPr>
          <a:lstStyle/>
          <a:p>
            <a:pPr marL="12700">
              <a:lnSpc>
                <a:spcPct val="100000"/>
              </a:lnSpc>
              <a:spcBef>
                <a:spcPts val="100"/>
              </a:spcBef>
            </a:pPr>
            <a:r>
              <a:rPr sz="1700" dirty="0" smtClean="0">
                <a:solidFill>
                  <a:srgbClr val="FFFFFF"/>
                </a:solidFill>
                <a:latin typeface="Carlito"/>
                <a:cs typeface="Carlito"/>
              </a:rPr>
              <a:t>d</a:t>
            </a:r>
            <a:r>
              <a:rPr sz="1700" spc="-25" dirty="0" smtClean="0">
                <a:solidFill>
                  <a:srgbClr val="FFFFFF"/>
                </a:solidFill>
                <a:latin typeface="Carlito"/>
                <a:cs typeface="Carlito"/>
              </a:rPr>
              <a:t>a</a:t>
            </a:r>
            <a:r>
              <a:rPr sz="1700" spc="-45" dirty="0" smtClean="0">
                <a:solidFill>
                  <a:srgbClr val="FFFFFF"/>
                </a:solidFill>
                <a:latin typeface="Carlito"/>
                <a:cs typeface="Carlito"/>
              </a:rPr>
              <a:t>t</a:t>
            </a:r>
            <a:r>
              <a:rPr sz="1700" dirty="0" smtClean="0">
                <a:solidFill>
                  <a:srgbClr val="FFFFFF"/>
                </a:solidFill>
                <a:latin typeface="Carlito"/>
                <a:cs typeface="Carlito"/>
              </a:rPr>
              <a:t>a</a:t>
            </a:r>
            <a:endParaRPr sz="1700" dirty="0">
              <a:latin typeface="Carlito"/>
              <a:cs typeface="Carlito"/>
            </a:endParaRPr>
          </a:p>
        </p:txBody>
      </p:sp>
      <p:grpSp>
        <p:nvGrpSpPr>
          <p:cNvPr id="24" name="object 24"/>
          <p:cNvGrpSpPr/>
          <p:nvPr/>
        </p:nvGrpSpPr>
        <p:grpSpPr>
          <a:xfrm>
            <a:off x="6699554" y="4344543"/>
            <a:ext cx="1938655" cy="2315210"/>
            <a:chOff x="6380988" y="3672840"/>
            <a:chExt cx="1938655" cy="2315210"/>
          </a:xfrm>
        </p:grpSpPr>
        <p:sp>
          <p:nvSpPr>
            <p:cNvPr id="25" name="object 25"/>
            <p:cNvSpPr/>
            <p:nvPr/>
          </p:nvSpPr>
          <p:spPr>
            <a:xfrm>
              <a:off x="6691884" y="3672840"/>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solidFill>
              <a:srgbClr val="EDC1AA"/>
            </a:solidFill>
          </p:spPr>
          <p:txBody>
            <a:bodyPr wrap="square" lIns="0" tIns="0" rIns="0" bIns="0" rtlCol="0"/>
            <a:lstStyle/>
            <a:p>
              <a:endParaRPr/>
            </a:p>
          </p:txBody>
        </p:sp>
        <p:sp>
          <p:nvSpPr>
            <p:cNvPr id="26" name="object 26"/>
            <p:cNvSpPr/>
            <p:nvPr/>
          </p:nvSpPr>
          <p:spPr>
            <a:xfrm>
              <a:off x="6388608" y="4826508"/>
              <a:ext cx="1923414" cy="1153795"/>
            </a:xfrm>
            <a:custGeom>
              <a:avLst/>
              <a:gdLst/>
              <a:ahLst/>
              <a:cxnLst/>
              <a:rect l="l" t="t" r="r" b="b"/>
              <a:pathLst>
                <a:path w="1923415" h="1153795">
                  <a:moveTo>
                    <a:pt x="1807844" y="0"/>
                  </a:moveTo>
                  <a:lnTo>
                    <a:pt x="115315" y="0"/>
                  </a:lnTo>
                  <a:lnTo>
                    <a:pt x="70484" y="9017"/>
                  </a:lnTo>
                  <a:lnTo>
                    <a:pt x="33781" y="33782"/>
                  </a:lnTo>
                  <a:lnTo>
                    <a:pt x="9016" y="70485"/>
                  </a:lnTo>
                  <a:lnTo>
                    <a:pt x="0" y="115316"/>
                  </a:lnTo>
                  <a:lnTo>
                    <a:pt x="0" y="1038186"/>
                  </a:lnTo>
                  <a:lnTo>
                    <a:pt x="9016" y="1083081"/>
                  </a:lnTo>
                  <a:lnTo>
                    <a:pt x="33781" y="1119759"/>
                  </a:lnTo>
                  <a:lnTo>
                    <a:pt x="70484" y="1144473"/>
                  </a:lnTo>
                  <a:lnTo>
                    <a:pt x="115315" y="1153541"/>
                  </a:lnTo>
                  <a:lnTo>
                    <a:pt x="1807844" y="1153541"/>
                  </a:lnTo>
                  <a:lnTo>
                    <a:pt x="1852675" y="1144473"/>
                  </a:lnTo>
                  <a:lnTo>
                    <a:pt x="1889378" y="1119759"/>
                  </a:lnTo>
                  <a:lnTo>
                    <a:pt x="1914143" y="1083081"/>
                  </a:lnTo>
                  <a:lnTo>
                    <a:pt x="1923161" y="1038186"/>
                  </a:lnTo>
                  <a:lnTo>
                    <a:pt x="1923161" y="115316"/>
                  </a:lnTo>
                  <a:lnTo>
                    <a:pt x="1914143" y="70485"/>
                  </a:lnTo>
                  <a:lnTo>
                    <a:pt x="1889378" y="33782"/>
                  </a:lnTo>
                  <a:lnTo>
                    <a:pt x="1852675" y="9017"/>
                  </a:lnTo>
                  <a:lnTo>
                    <a:pt x="1807844" y="0"/>
                  </a:lnTo>
                  <a:close/>
                </a:path>
              </a:pathLst>
            </a:custGeom>
            <a:solidFill>
              <a:srgbClr val="E28312"/>
            </a:solidFill>
          </p:spPr>
          <p:txBody>
            <a:bodyPr wrap="square" lIns="0" tIns="0" rIns="0" bIns="0" rtlCol="0"/>
            <a:lstStyle/>
            <a:p>
              <a:endParaRPr/>
            </a:p>
          </p:txBody>
        </p:sp>
        <p:sp>
          <p:nvSpPr>
            <p:cNvPr id="27" name="object 27"/>
            <p:cNvSpPr/>
            <p:nvPr/>
          </p:nvSpPr>
          <p:spPr>
            <a:xfrm>
              <a:off x="6388608" y="4826508"/>
              <a:ext cx="1923414" cy="1153795"/>
            </a:xfrm>
            <a:custGeom>
              <a:avLst/>
              <a:gdLst/>
              <a:ahLst/>
              <a:cxnLst/>
              <a:rect l="l" t="t" r="r" b="b"/>
              <a:pathLst>
                <a:path w="1923415" h="1153795">
                  <a:moveTo>
                    <a:pt x="0" y="115316"/>
                  </a:moveTo>
                  <a:lnTo>
                    <a:pt x="9016" y="70485"/>
                  </a:lnTo>
                  <a:lnTo>
                    <a:pt x="33781" y="33782"/>
                  </a:lnTo>
                  <a:lnTo>
                    <a:pt x="70484" y="9017"/>
                  </a:lnTo>
                  <a:lnTo>
                    <a:pt x="115315" y="0"/>
                  </a:lnTo>
                  <a:lnTo>
                    <a:pt x="1807844" y="0"/>
                  </a:lnTo>
                  <a:lnTo>
                    <a:pt x="1852675" y="9017"/>
                  </a:lnTo>
                  <a:lnTo>
                    <a:pt x="1889378" y="33782"/>
                  </a:lnTo>
                  <a:lnTo>
                    <a:pt x="1914143" y="70485"/>
                  </a:lnTo>
                  <a:lnTo>
                    <a:pt x="1923161" y="115316"/>
                  </a:lnTo>
                  <a:lnTo>
                    <a:pt x="1923161" y="1038186"/>
                  </a:lnTo>
                  <a:lnTo>
                    <a:pt x="1914143" y="1083081"/>
                  </a:lnTo>
                  <a:lnTo>
                    <a:pt x="1889378" y="1119759"/>
                  </a:lnTo>
                  <a:lnTo>
                    <a:pt x="1852675" y="1144473"/>
                  </a:lnTo>
                  <a:lnTo>
                    <a:pt x="1807844" y="1153541"/>
                  </a:lnTo>
                  <a:lnTo>
                    <a:pt x="115315" y="1153541"/>
                  </a:lnTo>
                  <a:lnTo>
                    <a:pt x="70484" y="1144473"/>
                  </a:lnTo>
                  <a:lnTo>
                    <a:pt x="33781" y="1119759"/>
                  </a:lnTo>
                  <a:lnTo>
                    <a:pt x="9016" y="1083081"/>
                  </a:lnTo>
                  <a:lnTo>
                    <a:pt x="0" y="1038186"/>
                  </a:lnTo>
                  <a:lnTo>
                    <a:pt x="0" y="115316"/>
                  </a:lnTo>
                  <a:close/>
                </a:path>
              </a:pathLst>
            </a:custGeom>
            <a:ln w="15240">
              <a:solidFill>
                <a:srgbClr val="FFFFFF"/>
              </a:solidFill>
            </a:ln>
          </p:spPr>
          <p:txBody>
            <a:bodyPr wrap="square" lIns="0" tIns="0" rIns="0" bIns="0" rtlCol="0"/>
            <a:lstStyle/>
            <a:p>
              <a:endParaRPr/>
            </a:p>
          </p:txBody>
        </p:sp>
      </p:grpSp>
      <p:sp>
        <p:nvSpPr>
          <p:cNvPr id="28" name="object 28"/>
          <p:cNvSpPr txBox="1"/>
          <p:nvPr/>
        </p:nvSpPr>
        <p:spPr>
          <a:xfrm>
            <a:off x="6826042" y="5681663"/>
            <a:ext cx="1219835" cy="285115"/>
          </a:xfrm>
          <a:prstGeom prst="rect">
            <a:avLst/>
          </a:prstGeom>
        </p:spPr>
        <p:txBody>
          <a:bodyPr vert="horz" wrap="square" lIns="0" tIns="12700" rIns="0" bIns="0" rtlCol="0">
            <a:spAutoFit/>
          </a:bodyPr>
          <a:lstStyle/>
          <a:p>
            <a:pPr marL="12700">
              <a:lnSpc>
                <a:spcPct val="100000"/>
              </a:lnSpc>
              <a:spcBef>
                <a:spcPts val="100"/>
              </a:spcBef>
            </a:pPr>
            <a:r>
              <a:rPr sz="1700" spc="-10" dirty="0">
                <a:solidFill>
                  <a:srgbClr val="FFFFFF"/>
                </a:solidFill>
                <a:latin typeface="Carlito"/>
                <a:cs typeface="Carlito"/>
              </a:rPr>
              <a:t>GridSearchCV</a:t>
            </a:r>
            <a:endParaRPr sz="1700" dirty="0">
              <a:latin typeface="Carlito"/>
              <a:cs typeface="Carlito"/>
            </a:endParaRPr>
          </a:p>
        </p:txBody>
      </p:sp>
      <p:sp>
        <p:nvSpPr>
          <p:cNvPr id="29" name="object 29"/>
          <p:cNvSpPr txBox="1"/>
          <p:nvPr/>
        </p:nvSpPr>
        <p:spPr>
          <a:xfrm>
            <a:off x="6918601" y="5871337"/>
            <a:ext cx="1732280" cy="539750"/>
          </a:xfrm>
          <a:prstGeom prst="rect">
            <a:avLst/>
          </a:prstGeom>
        </p:spPr>
        <p:txBody>
          <a:bodyPr vert="horz" wrap="square" lIns="0" tIns="25400" rIns="0" bIns="0" rtlCol="0">
            <a:spAutoFit/>
          </a:bodyPr>
          <a:lstStyle/>
          <a:p>
            <a:pPr marL="12700" marR="5080" indent="223520">
              <a:lnSpc>
                <a:spcPts val="2000"/>
              </a:lnSpc>
              <a:spcBef>
                <a:spcPts val="200"/>
              </a:spcBef>
            </a:pPr>
            <a:r>
              <a:rPr sz="1700" spc="-5" dirty="0">
                <a:solidFill>
                  <a:srgbClr val="FFFFFF"/>
                </a:solidFill>
                <a:latin typeface="Carlito"/>
                <a:cs typeface="Carlito"/>
              </a:rPr>
              <a:t>(cv=10) to find  optimal</a:t>
            </a:r>
            <a:r>
              <a:rPr sz="1700" spc="-155" dirty="0">
                <a:solidFill>
                  <a:srgbClr val="FFFFFF"/>
                </a:solidFill>
                <a:latin typeface="Carlito"/>
                <a:cs typeface="Carlito"/>
              </a:rPr>
              <a:t> </a:t>
            </a:r>
            <a:r>
              <a:rPr sz="1700" spc="-20" dirty="0">
                <a:solidFill>
                  <a:srgbClr val="FFFFFF"/>
                </a:solidFill>
                <a:latin typeface="Carlito"/>
                <a:cs typeface="Carlito"/>
              </a:rPr>
              <a:t>parameters</a:t>
            </a:r>
            <a:endParaRPr sz="1700" dirty="0">
              <a:latin typeface="Carlito"/>
              <a:cs typeface="Carlito"/>
            </a:endParaRPr>
          </a:p>
        </p:txBody>
      </p:sp>
      <p:grpSp>
        <p:nvGrpSpPr>
          <p:cNvPr id="30" name="object 30"/>
          <p:cNvGrpSpPr/>
          <p:nvPr/>
        </p:nvGrpSpPr>
        <p:grpSpPr>
          <a:xfrm>
            <a:off x="6380988" y="2229610"/>
            <a:ext cx="2069993" cy="3118057"/>
            <a:chOff x="6380988" y="2229611"/>
            <a:chExt cx="1938655" cy="2316480"/>
          </a:xfrm>
        </p:grpSpPr>
        <p:sp>
          <p:nvSpPr>
            <p:cNvPr id="31" name="object 31"/>
            <p:cNvSpPr/>
            <p:nvPr/>
          </p:nvSpPr>
          <p:spPr>
            <a:xfrm>
              <a:off x="6691884" y="2229611"/>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solidFill>
              <a:srgbClr val="EDC1AA"/>
            </a:solidFill>
          </p:spPr>
          <p:txBody>
            <a:bodyPr wrap="square" lIns="0" tIns="0" rIns="0" bIns="0" rtlCol="0"/>
            <a:lstStyle/>
            <a:p>
              <a:endParaRPr/>
            </a:p>
          </p:txBody>
        </p:sp>
        <p:sp>
          <p:nvSpPr>
            <p:cNvPr id="32" name="object 32"/>
            <p:cNvSpPr/>
            <p:nvPr/>
          </p:nvSpPr>
          <p:spPr>
            <a:xfrm>
              <a:off x="6388608" y="3383279"/>
              <a:ext cx="1923414" cy="1155065"/>
            </a:xfrm>
            <a:custGeom>
              <a:avLst/>
              <a:gdLst/>
              <a:ahLst/>
              <a:cxnLst/>
              <a:rect l="l" t="t" r="r" b="b"/>
              <a:pathLst>
                <a:path w="1923415" h="1155064">
                  <a:moveTo>
                    <a:pt x="1807590" y="0"/>
                  </a:moveTo>
                  <a:lnTo>
                    <a:pt x="115569" y="0"/>
                  </a:lnTo>
                  <a:lnTo>
                    <a:pt x="70612" y="9017"/>
                  </a:lnTo>
                  <a:lnTo>
                    <a:pt x="33781" y="33782"/>
                  </a:lnTo>
                  <a:lnTo>
                    <a:pt x="9016" y="70485"/>
                  </a:lnTo>
                  <a:lnTo>
                    <a:pt x="0" y="115570"/>
                  </a:lnTo>
                  <a:lnTo>
                    <a:pt x="0" y="1039114"/>
                  </a:lnTo>
                  <a:lnTo>
                    <a:pt x="9016" y="1084199"/>
                  </a:lnTo>
                  <a:lnTo>
                    <a:pt x="33781" y="1120902"/>
                  </a:lnTo>
                  <a:lnTo>
                    <a:pt x="70612" y="1145667"/>
                  </a:lnTo>
                  <a:lnTo>
                    <a:pt x="115569" y="1154684"/>
                  </a:lnTo>
                  <a:lnTo>
                    <a:pt x="1807590" y="1154684"/>
                  </a:lnTo>
                  <a:lnTo>
                    <a:pt x="1852548" y="1145667"/>
                  </a:lnTo>
                  <a:lnTo>
                    <a:pt x="1889378" y="1120902"/>
                  </a:lnTo>
                  <a:lnTo>
                    <a:pt x="1914143" y="1084199"/>
                  </a:lnTo>
                  <a:lnTo>
                    <a:pt x="1923161" y="1039114"/>
                  </a:lnTo>
                  <a:lnTo>
                    <a:pt x="1923161" y="115570"/>
                  </a:lnTo>
                  <a:lnTo>
                    <a:pt x="1914143" y="70485"/>
                  </a:lnTo>
                  <a:lnTo>
                    <a:pt x="1889378" y="33782"/>
                  </a:lnTo>
                  <a:lnTo>
                    <a:pt x="1852548" y="9017"/>
                  </a:lnTo>
                  <a:lnTo>
                    <a:pt x="1807590" y="0"/>
                  </a:lnTo>
                  <a:close/>
                </a:path>
              </a:pathLst>
            </a:custGeom>
            <a:solidFill>
              <a:srgbClr val="E28312"/>
            </a:solidFill>
          </p:spPr>
          <p:txBody>
            <a:bodyPr wrap="square" lIns="0" tIns="0" rIns="0" bIns="0" rtlCol="0"/>
            <a:lstStyle/>
            <a:p>
              <a:endParaRPr/>
            </a:p>
          </p:txBody>
        </p:sp>
        <p:sp>
          <p:nvSpPr>
            <p:cNvPr id="33" name="object 33"/>
            <p:cNvSpPr/>
            <p:nvPr/>
          </p:nvSpPr>
          <p:spPr>
            <a:xfrm>
              <a:off x="6388608" y="3383279"/>
              <a:ext cx="1923414" cy="1155065"/>
            </a:xfrm>
            <a:custGeom>
              <a:avLst/>
              <a:gdLst/>
              <a:ahLst/>
              <a:cxnLst/>
              <a:rect l="l" t="t" r="r" b="b"/>
              <a:pathLst>
                <a:path w="1923415" h="1155064">
                  <a:moveTo>
                    <a:pt x="0" y="115570"/>
                  </a:moveTo>
                  <a:lnTo>
                    <a:pt x="9016" y="70485"/>
                  </a:lnTo>
                  <a:lnTo>
                    <a:pt x="33781" y="33782"/>
                  </a:lnTo>
                  <a:lnTo>
                    <a:pt x="70612" y="9017"/>
                  </a:lnTo>
                  <a:lnTo>
                    <a:pt x="115569" y="0"/>
                  </a:lnTo>
                  <a:lnTo>
                    <a:pt x="1807590" y="0"/>
                  </a:lnTo>
                  <a:lnTo>
                    <a:pt x="1852548" y="9017"/>
                  </a:lnTo>
                  <a:lnTo>
                    <a:pt x="1889378" y="33782"/>
                  </a:lnTo>
                  <a:lnTo>
                    <a:pt x="1914143" y="70485"/>
                  </a:lnTo>
                  <a:lnTo>
                    <a:pt x="1923161" y="115570"/>
                  </a:lnTo>
                  <a:lnTo>
                    <a:pt x="1923161" y="1039114"/>
                  </a:lnTo>
                  <a:lnTo>
                    <a:pt x="1914143" y="1084199"/>
                  </a:lnTo>
                  <a:lnTo>
                    <a:pt x="1889378" y="1120902"/>
                  </a:lnTo>
                  <a:lnTo>
                    <a:pt x="1852548" y="1145667"/>
                  </a:lnTo>
                  <a:lnTo>
                    <a:pt x="1807590" y="1154684"/>
                  </a:lnTo>
                  <a:lnTo>
                    <a:pt x="115569" y="1154684"/>
                  </a:lnTo>
                  <a:lnTo>
                    <a:pt x="70612" y="1145667"/>
                  </a:lnTo>
                  <a:lnTo>
                    <a:pt x="33781" y="1120902"/>
                  </a:lnTo>
                  <a:lnTo>
                    <a:pt x="9016" y="1084199"/>
                  </a:lnTo>
                  <a:lnTo>
                    <a:pt x="0" y="1039114"/>
                  </a:lnTo>
                  <a:lnTo>
                    <a:pt x="0" y="115570"/>
                  </a:lnTo>
                  <a:close/>
                </a:path>
              </a:pathLst>
            </a:custGeom>
            <a:ln w="15240">
              <a:solidFill>
                <a:srgbClr val="FFFFFF"/>
              </a:solidFill>
            </a:ln>
          </p:spPr>
          <p:txBody>
            <a:bodyPr wrap="square" lIns="0" tIns="0" rIns="0" bIns="0" rtlCol="0"/>
            <a:lstStyle/>
            <a:p>
              <a:endParaRPr/>
            </a:p>
          </p:txBody>
        </p:sp>
      </p:grpSp>
      <p:sp>
        <p:nvSpPr>
          <p:cNvPr id="34" name="object 34"/>
          <p:cNvSpPr txBox="1"/>
          <p:nvPr/>
        </p:nvSpPr>
        <p:spPr>
          <a:xfrm>
            <a:off x="6392719" y="3865729"/>
            <a:ext cx="2197892" cy="275075"/>
          </a:xfrm>
          <a:prstGeom prst="rect">
            <a:avLst/>
          </a:prstGeom>
        </p:spPr>
        <p:txBody>
          <a:bodyPr vert="horz" wrap="square" lIns="0" tIns="13335" rIns="0" bIns="0" rtlCol="0">
            <a:spAutoFit/>
          </a:bodyPr>
          <a:lstStyle/>
          <a:p>
            <a:pPr marL="12700">
              <a:lnSpc>
                <a:spcPct val="100000"/>
              </a:lnSpc>
              <a:spcBef>
                <a:spcPts val="105"/>
              </a:spcBef>
            </a:pPr>
            <a:r>
              <a:rPr sz="1700" dirty="0" smtClean="0">
                <a:solidFill>
                  <a:srgbClr val="FFFFFF"/>
                </a:solidFill>
                <a:latin typeface="Carlito"/>
                <a:cs typeface="Carlito"/>
              </a:rPr>
              <a:t>Use</a:t>
            </a:r>
            <a:r>
              <a:rPr lang="en-US" sz="1700" spc="-100" dirty="0">
                <a:solidFill>
                  <a:srgbClr val="FFFFFF"/>
                </a:solidFill>
                <a:latin typeface="Carlito"/>
                <a:cs typeface="Carlito"/>
              </a:rPr>
              <a:t> </a:t>
            </a:r>
            <a:r>
              <a:rPr sz="1700" spc="-10" dirty="0" err="1" smtClean="0">
                <a:solidFill>
                  <a:srgbClr val="FFFFFF"/>
                </a:solidFill>
                <a:latin typeface="Carlito"/>
                <a:cs typeface="Carlito"/>
              </a:rPr>
              <a:t>GridSearchCV</a:t>
            </a:r>
            <a:endParaRPr sz="1700" dirty="0">
              <a:latin typeface="Carlito"/>
              <a:cs typeface="Carlito"/>
            </a:endParaRPr>
          </a:p>
        </p:txBody>
      </p:sp>
      <p:sp>
        <p:nvSpPr>
          <p:cNvPr id="35" name="object 35"/>
          <p:cNvSpPr txBox="1"/>
          <p:nvPr/>
        </p:nvSpPr>
        <p:spPr>
          <a:xfrm>
            <a:off x="6416878" y="4105048"/>
            <a:ext cx="1483995" cy="285115"/>
          </a:xfrm>
          <a:prstGeom prst="rect">
            <a:avLst/>
          </a:prstGeom>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on LogReg,</a:t>
            </a:r>
            <a:r>
              <a:rPr sz="1700" spc="-200" dirty="0">
                <a:solidFill>
                  <a:srgbClr val="FFFFFF"/>
                </a:solidFill>
                <a:latin typeface="Carlito"/>
                <a:cs typeface="Carlito"/>
              </a:rPr>
              <a:t> </a:t>
            </a:r>
            <a:r>
              <a:rPr sz="1700" spc="-5" dirty="0">
                <a:solidFill>
                  <a:srgbClr val="FFFFFF"/>
                </a:solidFill>
                <a:latin typeface="Carlito"/>
                <a:cs typeface="Carlito"/>
              </a:rPr>
              <a:t>SVM,</a:t>
            </a:r>
            <a:endParaRPr sz="1700" dirty="0">
              <a:latin typeface="Carlito"/>
              <a:cs typeface="Carlito"/>
            </a:endParaRPr>
          </a:p>
        </p:txBody>
      </p:sp>
      <p:sp>
        <p:nvSpPr>
          <p:cNvPr id="36" name="object 36"/>
          <p:cNvSpPr txBox="1"/>
          <p:nvPr/>
        </p:nvSpPr>
        <p:spPr>
          <a:xfrm>
            <a:off x="6404854" y="4657373"/>
            <a:ext cx="2049476" cy="274434"/>
          </a:xfrm>
          <a:prstGeom prst="rect">
            <a:avLst/>
          </a:prstGeom>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Decision </a:t>
            </a:r>
            <a:r>
              <a:rPr sz="1700" spc="-45" dirty="0">
                <a:solidFill>
                  <a:srgbClr val="FFFFFF"/>
                </a:solidFill>
                <a:latin typeface="Carlito"/>
                <a:cs typeface="Carlito"/>
              </a:rPr>
              <a:t>Tree,</a:t>
            </a:r>
            <a:r>
              <a:rPr sz="1700" spc="-235" dirty="0">
                <a:solidFill>
                  <a:srgbClr val="FFFFFF"/>
                </a:solidFill>
                <a:latin typeface="Carlito"/>
                <a:cs typeface="Carlito"/>
              </a:rPr>
              <a:t> </a:t>
            </a:r>
            <a:r>
              <a:rPr sz="1700" dirty="0">
                <a:solidFill>
                  <a:srgbClr val="FFFFFF"/>
                </a:solidFill>
                <a:latin typeface="Carlito"/>
                <a:cs typeface="Carlito"/>
              </a:rPr>
              <a:t>and</a:t>
            </a:r>
            <a:endParaRPr sz="1700" dirty="0">
              <a:latin typeface="Carlito"/>
              <a:cs typeface="Carlito"/>
            </a:endParaRPr>
          </a:p>
        </p:txBody>
      </p:sp>
      <p:sp>
        <p:nvSpPr>
          <p:cNvPr id="37" name="object 37"/>
          <p:cNvSpPr txBox="1"/>
          <p:nvPr/>
        </p:nvSpPr>
        <p:spPr>
          <a:xfrm>
            <a:off x="6441838" y="4916685"/>
            <a:ext cx="1362152" cy="274434"/>
          </a:xfrm>
          <a:prstGeom prst="rect">
            <a:avLst/>
          </a:prstGeom>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KNN</a:t>
            </a:r>
            <a:r>
              <a:rPr sz="1700" spc="-145" dirty="0">
                <a:solidFill>
                  <a:srgbClr val="FFFFFF"/>
                </a:solidFill>
                <a:latin typeface="Carlito"/>
                <a:cs typeface="Carlito"/>
              </a:rPr>
              <a:t> </a:t>
            </a:r>
            <a:r>
              <a:rPr sz="1700" dirty="0">
                <a:solidFill>
                  <a:srgbClr val="FFFFFF"/>
                </a:solidFill>
                <a:latin typeface="Carlito"/>
                <a:cs typeface="Carlito"/>
              </a:rPr>
              <a:t>models</a:t>
            </a:r>
            <a:endParaRPr sz="1700" dirty="0">
              <a:latin typeface="Carlito"/>
              <a:cs typeface="Carlito"/>
            </a:endParaRPr>
          </a:p>
        </p:txBody>
      </p:sp>
      <p:grpSp>
        <p:nvGrpSpPr>
          <p:cNvPr id="38" name="object 38"/>
          <p:cNvGrpSpPr/>
          <p:nvPr/>
        </p:nvGrpSpPr>
        <p:grpSpPr>
          <a:xfrm>
            <a:off x="6380988" y="1933955"/>
            <a:ext cx="2950845" cy="1169035"/>
            <a:chOff x="6380988" y="1933955"/>
            <a:chExt cx="2950845" cy="1169035"/>
          </a:xfrm>
        </p:grpSpPr>
        <p:sp>
          <p:nvSpPr>
            <p:cNvPr id="39" name="object 39"/>
            <p:cNvSpPr/>
            <p:nvPr/>
          </p:nvSpPr>
          <p:spPr>
            <a:xfrm>
              <a:off x="6783324" y="2138171"/>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solidFill>
              <a:srgbClr val="EDC1AA"/>
            </a:solidFill>
          </p:spPr>
          <p:txBody>
            <a:bodyPr wrap="square" lIns="0" tIns="0" rIns="0" bIns="0" rtlCol="0"/>
            <a:lstStyle/>
            <a:p>
              <a:endParaRPr/>
            </a:p>
          </p:txBody>
        </p:sp>
        <p:sp>
          <p:nvSpPr>
            <p:cNvPr id="40" name="object 40"/>
            <p:cNvSpPr/>
            <p:nvPr/>
          </p:nvSpPr>
          <p:spPr>
            <a:xfrm>
              <a:off x="6388608" y="1941575"/>
              <a:ext cx="1923414" cy="1153795"/>
            </a:xfrm>
            <a:custGeom>
              <a:avLst/>
              <a:gdLst/>
              <a:ahLst/>
              <a:cxnLst/>
              <a:rect l="l" t="t" r="r" b="b"/>
              <a:pathLst>
                <a:path w="1923415" h="1153795">
                  <a:moveTo>
                    <a:pt x="1807844" y="0"/>
                  </a:moveTo>
                  <a:lnTo>
                    <a:pt x="115315" y="0"/>
                  </a:lnTo>
                  <a:lnTo>
                    <a:pt x="70484" y="9016"/>
                  </a:lnTo>
                  <a:lnTo>
                    <a:pt x="33781" y="33782"/>
                  </a:lnTo>
                  <a:lnTo>
                    <a:pt x="9016" y="70485"/>
                  </a:lnTo>
                  <a:lnTo>
                    <a:pt x="0" y="115315"/>
                  </a:lnTo>
                  <a:lnTo>
                    <a:pt x="0" y="1038225"/>
                  </a:lnTo>
                  <a:lnTo>
                    <a:pt x="9016" y="1083056"/>
                  </a:lnTo>
                  <a:lnTo>
                    <a:pt x="33781" y="1119759"/>
                  </a:lnTo>
                  <a:lnTo>
                    <a:pt x="70484" y="1144524"/>
                  </a:lnTo>
                  <a:lnTo>
                    <a:pt x="115315" y="1153540"/>
                  </a:lnTo>
                  <a:lnTo>
                    <a:pt x="1807844" y="1153540"/>
                  </a:lnTo>
                  <a:lnTo>
                    <a:pt x="1852675" y="1144524"/>
                  </a:lnTo>
                  <a:lnTo>
                    <a:pt x="1889378" y="1119759"/>
                  </a:lnTo>
                  <a:lnTo>
                    <a:pt x="1914143" y="1083056"/>
                  </a:lnTo>
                  <a:lnTo>
                    <a:pt x="1923161" y="1038225"/>
                  </a:lnTo>
                  <a:lnTo>
                    <a:pt x="1923161" y="115315"/>
                  </a:lnTo>
                  <a:lnTo>
                    <a:pt x="1914143" y="70485"/>
                  </a:lnTo>
                  <a:lnTo>
                    <a:pt x="1889378" y="33782"/>
                  </a:lnTo>
                  <a:lnTo>
                    <a:pt x="1852675" y="9016"/>
                  </a:lnTo>
                  <a:lnTo>
                    <a:pt x="1807844" y="0"/>
                  </a:lnTo>
                  <a:close/>
                </a:path>
              </a:pathLst>
            </a:custGeom>
            <a:solidFill>
              <a:srgbClr val="E28312"/>
            </a:solidFill>
          </p:spPr>
          <p:txBody>
            <a:bodyPr wrap="square" lIns="0" tIns="0" rIns="0" bIns="0" rtlCol="0"/>
            <a:lstStyle/>
            <a:p>
              <a:endParaRPr/>
            </a:p>
          </p:txBody>
        </p:sp>
        <p:sp>
          <p:nvSpPr>
            <p:cNvPr id="41" name="object 41"/>
            <p:cNvSpPr/>
            <p:nvPr/>
          </p:nvSpPr>
          <p:spPr>
            <a:xfrm>
              <a:off x="6388608" y="1941575"/>
              <a:ext cx="1923414" cy="1153795"/>
            </a:xfrm>
            <a:custGeom>
              <a:avLst/>
              <a:gdLst/>
              <a:ahLst/>
              <a:cxnLst/>
              <a:rect l="l" t="t" r="r" b="b"/>
              <a:pathLst>
                <a:path w="1923415" h="1153795">
                  <a:moveTo>
                    <a:pt x="0" y="115315"/>
                  </a:moveTo>
                  <a:lnTo>
                    <a:pt x="9016" y="70485"/>
                  </a:lnTo>
                  <a:lnTo>
                    <a:pt x="33781" y="33782"/>
                  </a:lnTo>
                  <a:lnTo>
                    <a:pt x="70484" y="9016"/>
                  </a:lnTo>
                  <a:lnTo>
                    <a:pt x="115315" y="0"/>
                  </a:lnTo>
                  <a:lnTo>
                    <a:pt x="1807844" y="0"/>
                  </a:lnTo>
                  <a:lnTo>
                    <a:pt x="1852675" y="9016"/>
                  </a:lnTo>
                  <a:lnTo>
                    <a:pt x="1889378" y="33782"/>
                  </a:lnTo>
                  <a:lnTo>
                    <a:pt x="1914143" y="70485"/>
                  </a:lnTo>
                  <a:lnTo>
                    <a:pt x="1923161" y="115315"/>
                  </a:lnTo>
                  <a:lnTo>
                    <a:pt x="1923161" y="1038225"/>
                  </a:lnTo>
                  <a:lnTo>
                    <a:pt x="1914143" y="1083056"/>
                  </a:lnTo>
                  <a:lnTo>
                    <a:pt x="1889378" y="1119759"/>
                  </a:lnTo>
                  <a:lnTo>
                    <a:pt x="1852675" y="1144524"/>
                  </a:lnTo>
                  <a:lnTo>
                    <a:pt x="1807844" y="1153540"/>
                  </a:lnTo>
                  <a:lnTo>
                    <a:pt x="115315" y="1153540"/>
                  </a:lnTo>
                  <a:lnTo>
                    <a:pt x="70484" y="1144524"/>
                  </a:lnTo>
                  <a:lnTo>
                    <a:pt x="33781" y="1119759"/>
                  </a:lnTo>
                  <a:lnTo>
                    <a:pt x="9016" y="1083056"/>
                  </a:lnTo>
                  <a:lnTo>
                    <a:pt x="0" y="1038225"/>
                  </a:lnTo>
                  <a:lnTo>
                    <a:pt x="0" y="115315"/>
                  </a:lnTo>
                  <a:close/>
                </a:path>
              </a:pathLst>
            </a:custGeom>
            <a:ln w="15240">
              <a:solidFill>
                <a:srgbClr val="FFFFFF"/>
              </a:solidFill>
            </a:ln>
          </p:spPr>
          <p:txBody>
            <a:bodyPr wrap="square" lIns="0" tIns="0" rIns="0" bIns="0" rtlCol="0"/>
            <a:lstStyle/>
            <a:p>
              <a:endParaRPr/>
            </a:p>
          </p:txBody>
        </p:sp>
      </p:grpSp>
      <p:sp>
        <p:nvSpPr>
          <p:cNvPr id="42" name="object 42"/>
          <p:cNvSpPr txBox="1"/>
          <p:nvPr/>
        </p:nvSpPr>
        <p:spPr>
          <a:xfrm>
            <a:off x="6613906" y="2219960"/>
            <a:ext cx="1455420" cy="285115"/>
          </a:xfrm>
          <a:prstGeom prst="rect">
            <a:avLst/>
          </a:prstGeom>
        </p:spPr>
        <p:txBody>
          <a:bodyPr vert="horz" wrap="square" lIns="0" tIns="13335" rIns="0" bIns="0" rtlCol="0">
            <a:spAutoFit/>
          </a:bodyPr>
          <a:lstStyle/>
          <a:p>
            <a:pPr marL="12700">
              <a:lnSpc>
                <a:spcPct val="100000"/>
              </a:lnSpc>
              <a:spcBef>
                <a:spcPts val="105"/>
              </a:spcBef>
            </a:pPr>
            <a:r>
              <a:rPr sz="1700" spc="-20" dirty="0">
                <a:solidFill>
                  <a:srgbClr val="FFFFFF"/>
                </a:solidFill>
                <a:latin typeface="Carlito"/>
                <a:cs typeface="Carlito"/>
              </a:rPr>
              <a:t>Score </a:t>
            </a:r>
            <a:r>
              <a:rPr sz="1700" dirty="0">
                <a:solidFill>
                  <a:srgbClr val="FFFFFF"/>
                </a:solidFill>
                <a:latin typeface="Carlito"/>
                <a:cs typeface="Carlito"/>
              </a:rPr>
              <a:t>models</a:t>
            </a:r>
            <a:r>
              <a:rPr sz="1700" spc="-185" dirty="0">
                <a:solidFill>
                  <a:srgbClr val="FFFFFF"/>
                </a:solidFill>
                <a:latin typeface="Carlito"/>
                <a:cs typeface="Carlito"/>
              </a:rPr>
              <a:t> </a:t>
            </a:r>
            <a:r>
              <a:rPr sz="1700" dirty="0">
                <a:solidFill>
                  <a:srgbClr val="FFFFFF"/>
                </a:solidFill>
                <a:latin typeface="Carlito"/>
                <a:cs typeface="Carlito"/>
              </a:rPr>
              <a:t>on</a:t>
            </a:r>
            <a:endParaRPr sz="1700">
              <a:latin typeface="Carlito"/>
              <a:cs typeface="Carlito"/>
            </a:endParaRPr>
          </a:p>
        </p:txBody>
      </p:sp>
      <p:sp>
        <p:nvSpPr>
          <p:cNvPr id="43" name="object 43"/>
          <p:cNvSpPr txBox="1"/>
          <p:nvPr/>
        </p:nvSpPr>
        <p:spPr>
          <a:xfrm>
            <a:off x="6900020" y="2474150"/>
            <a:ext cx="1071880" cy="285115"/>
          </a:xfrm>
          <a:prstGeom prst="rect">
            <a:avLst/>
          </a:prstGeom>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split </a:t>
            </a:r>
            <a:r>
              <a:rPr sz="1700" spc="-20" dirty="0">
                <a:solidFill>
                  <a:srgbClr val="FFFFFF"/>
                </a:solidFill>
                <a:latin typeface="Carlito"/>
                <a:cs typeface="Carlito"/>
              </a:rPr>
              <a:t>test</a:t>
            </a:r>
            <a:r>
              <a:rPr sz="1700" spc="-190" dirty="0">
                <a:solidFill>
                  <a:srgbClr val="FFFFFF"/>
                </a:solidFill>
                <a:latin typeface="Carlito"/>
                <a:cs typeface="Carlito"/>
              </a:rPr>
              <a:t> </a:t>
            </a:r>
            <a:r>
              <a:rPr sz="1700" spc="-5" dirty="0">
                <a:solidFill>
                  <a:srgbClr val="FFFFFF"/>
                </a:solidFill>
                <a:latin typeface="Carlito"/>
                <a:cs typeface="Carlito"/>
              </a:rPr>
              <a:t>set</a:t>
            </a:r>
            <a:endParaRPr sz="1700" dirty="0">
              <a:latin typeface="Carlito"/>
              <a:cs typeface="Carlito"/>
            </a:endParaRPr>
          </a:p>
        </p:txBody>
      </p:sp>
      <p:grpSp>
        <p:nvGrpSpPr>
          <p:cNvPr id="44" name="object 44"/>
          <p:cNvGrpSpPr/>
          <p:nvPr/>
        </p:nvGrpSpPr>
        <p:grpSpPr>
          <a:xfrm>
            <a:off x="8938259" y="1933955"/>
            <a:ext cx="1938655" cy="1728470"/>
            <a:chOff x="8938259" y="1933955"/>
            <a:chExt cx="1938655" cy="1728470"/>
          </a:xfrm>
        </p:grpSpPr>
        <p:sp>
          <p:nvSpPr>
            <p:cNvPr id="45" name="object 45"/>
            <p:cNvSpPr/>
            <p:nvPr/>
          </p:nvSpPr>
          <p:spPr>
            <a:xfrm>
              <a:off x="9249155" y="2229611"/>
              <a:ext cx="173990" cy="1432560"/>
            </a:xfrm>
            <a:custGeom>
              <a:avLst/>
              <a:gdLst/>
              <a:ahLst/>
              <a:cxnLst/>
              <a:rect l="l" t="t" r="r" b="b"/>
              <a:pathLst>
                <a:path w="173990" h="1432560">
                  <a:moveTo>
                    <a:pt x="173481" y="0"/>
                  </a:moveTo>
                  <a:lnTo>
                    <a:pt x="0" y="0"/>
                  </a:lnTo>
                  <a:lnTo>
                    <a:pt x="0" y="1432560"/>
                  </a:lnTo>
                  <a:lnTo>
                    <a:pt x="173481" y="1432560"/>
                  </a:lnTo>
                  <a:lnTo>
                    <a:pt x="173481" y="0"/>
                  </a:lnTo>
                  <a:close/>
                </a:path>
              </a:pathLst>
            </a:custGeom>
            <a:solidFill>
              <a:srgbClr val="EDC1AA"/>
            </a:solidFill>
          </p:spPr>
          <p:txBody>
            <a:bodyPr wrap="square" lIns="0" tIns="0" rIns="0" bIns="0" rtlCol="0"/>
            <a:lstStyle/>
            <a:p>
              <a:endParaRPr/>
            </a:p>
          </p:txBody>
        </p:sp>
        <p:sp>
          <p:nvSpPr>
            <p:cNvPr id="46" name="object 46"/>
            <p:cNvSpPr/>
            <p:nvPr/>
          </p:nvSpPr>
          <p:spPr>
            <a:xfrm>
              <a:off x="8945879" y="1941575"/>
              <a:ext cx="1923414" cy="1153795"/>
            </a:xfrm>
            <a:custGeom>
              <a:avLst/>
              <a:gdLst/>
              <a:ahLst/>
              <a:cxnLst/>
              <a:rect l="l" t="t" r="r" b="b"/>
              <a:pathLst>
                <a:path w="1923415" h="1153795">
                  <a:moveTo>
                    <a:pt x="1807845" y="0"/>
                  </a:moveTo>
                  <a:lnTo>
                    <a:pt x="115316" y="0"/>
                  </a:lnTo>
                  <a:lnTo>
                    <a:pt x="70485" y="9016"/>
                  </a:lnTo>
                  <a:lnTo>
                    <a:pt x="33781" y="33782"/>
                  </a:lnTo>
                  <a:lnTo>
                    <a:pt x="9017" y="70485"/>
                  </a:lnTo>
                  <a:lnTo>
                    <a:pt x="0" y="115315"/>
                  </a:lnTo>
                  <a:lnTo>
                    <a:pt x="0" y="1038225"/>
                  </a:lnTo>
                  <a:lnTo>
                    <a:pt x="9017" y="1083056"/>
                  </a:lnTo>
                  <a:lnTo>
                    <a:pt x="33781" y="1119759"/>
                  </a:lnTo>
                  <a:lnTo>
                    <a:pt x="70485" y="1144524"/>
                  </a:lnTo>
                  <a:lnTo>
                    <a:pt x="115316" y="1153540"/>
                  </a:lnTo>
                  <a:lnTo>
                    <a:pt x="1807845" y="1153540"/>
                  </a:lnTo>
                  <a:lnTo>
                    <a:pt x="1852676" y="1144524"/>
                  </a:lnTo>
                  <a:lnTo>
                    <a:pt x="1889378" y="1119759"/>
                  </a:lnTo>
                  <a:lnTo>
                    <a:pt x="1914144" y="1083056"/>
                  </a:lnTo>
                  <a:lnTo>
                    <a:pt x="1923161" y="1038225"/>
                  </a:lnTo>
                  <a:lnTo>
                    <a:pt x="1923161" y="115315"/>
                  </a:lnTo>
                  <a:lnTo>
                    <a:pt x="1914144" y="70485"/>
                  </a:lnTo>
                  <a:lnTo>
                    <a:pt x="1889378" y="33782"/>
                  </a:lnTo>
                  <a:lnTo>
                    <a:pt x="1852676" y="9016"/>
                  </a:lnTo>
                  <a:lnTo>
                    <a:pt x="1807845" y="0"/>
                  </a:lnTo>
                  <a:close/>
                </a:path>
              </a:pathLst>
            </a:custGeom>
            <a:solidFill>
              <a:srgbClr val="E28312"/>
            </a:solidFill>
          </p:spPr>
          <p:txBody>
            <a:bodyPr wrap="square" lIns="0" tIns="0" rIns="0" bIns="0" rtlCol="0"/>
            <a:lstStyle/>
            <a:p>
              <a:endParaRPr/>
            </a:p>
          </p:txBody>
        </p:sp>
        <p:sp>
          <p:nvSpPr>
            <p:cNvPr id="47" name="object 47"/>
            <p:cNvSpPr/>
            <p:nvPr/>
          </p:nvSpPr>
          <p:spPr>
            <a:xfrm>
              <a:off x="8945879" y="1941575"/>
              <a:ext cx="1923414" cy="1153795"/>
            </a:xfrm>
            <a:custGeom>
              <a:avLst/>
              <a:gdLst/>
              <a:ahLst/>
              <a:cxnLst/>
              <a:rect l="l" t="t" r="r" b="b"/>
              <a:pathLst>
                <a:path w="1923415" h="1153795">
                  <a:moveTo>
                    <a:pt x="0" y="115315"/>
                  </a:moveTo>
                  <a:lnTo>
                    <a:pt x="9017" y="70485"/>
                  </a:lnTo>
                  <a:lnTo>
                    <a:pt x="33781" y="33782"/>
                  </a:lnTo>
                  <a:lnTo>
                    <a:pt x="70485" y="9016"/>
                  </a:lnTo>
                  <a:lnTo>
                    <a:pt x="115316" y="0"/>
                  </a:lnTo>
                  <a:lnTo>
                    <a:pt x="1807845" y="0"/>
                  </a:lnTo>
                  <a:lnTo>
                    <a:pt x="1852676" y="9016"/>
                  </a:lnTo>
                  <a:lnTo>
                    <a:pt x="1889378" y="33782"/>
                  </a:lnTo>
                  <a:lnTo>
                    <a:pt x="1914144" y="70485"/>
                  </a:lnTo>
                  <a:lnTo>
                    <a:pt x="1923161" y="115315"/>
                  </a:lnTo>
                  <a:lnTo>
                    <a:pt x="1923161" y="1038225"/>
                  </a:lnTo>
                  <a:lnTo>
                    <a:pt x="1914144" y="1083056"/>
                  </a:lnTo>
                  <a:lnTo>
                    <a:pt x="1889378" y="1119759"/>
                  </a:lnTo>
                  <a:lnTo>
                    <a:pt x="1852676" y="1144524"/>
                  </a:lnTo>
                  <a:lnTo>
                    <a:pt x="1807845" y="1153540"/>
                  </a:lnTo>
                  <a:lnTo>
                    <a:pt x="115316" y="1153540"/>
                  </a:lnTo>
                  <a:lnTo>
                    <a:pt x="70485" y="1144524"/>
                  </a:lnTo>
                  <a:lnTo>
                    <a:pt x="33781" y="1119759"/>
                  </a:lnTo>
                  <a:lnTo>
                    <a:pt x="9017" y="1083056"/>
                  </a:lnTo>
                  <a:lnTo>
                    <a:pt x="0" y="1038225"/>
                  </a:lnTo>
                  <a:lnTo>
                    <a:pt x="0" y="115315"/>
                  </a:lnTo>
                  <a:close/>
                </a:path>
              </a:pathLst>
            </a:custGeom>
            <a:ln w="15240">
              <a:solidFill>
                <a:srgbClr val="FFFFFF"/>
              </a:solidFill>
            </a:ln>
          </p:spPr>
          <p:txBody>
            <a:bodyPr wrap="square" lIns="0" tIns="0" rIns="0" bIns="0" rtlCol="0"/>
            <a:lstStyle/>
            <a:p>
              <a:endParaRPr/>
            </a:p>
          </p:txBody>
        </p:sp>
      </p:grpSp>
      <p:sp>
        <p:nvSpPr>
          <p:cNvPr id="48" name="object 48"/>
          <p:cNvSpPr txBox="1"/>
          <p:nvPr/>
        </p:nvSpPr>
        <p:spPr>
          <a:xfrm>
            <a:off x="9265190" y="1959547"/>
            <a:ext cx="1519555" cy="285115"/>
          </a:xfrm>
          <a:prstGeom prst="rect">
            <a:avLst/>
          </a:prstGeom>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Confusion</a:t>
            </a:r>
            <a:r>
              <a:rPr sz="1700" spc="-170" dirty="0">
                <a:solidFill>
                  <a:srgbClr val="FFFFFF"/>
                </a:solidFill>
                <a:latin typeface="Carlito"/>
                <a:cs typeface="Carlito"/>
              </a:rPr>
              <a:t> </a:t>
            </a:r>
            <a:r>
              <a:rPr sz="1700" spc="-5" dirty="0">
                <a:solidFill>
                  <a:srgbClr val="FFFFFF"/>
                </a:solidFill>
                <a:latin typeface="Carlito"/>
                <a:cs typeface="Carlito"/>
              </a:rPr>
              <a:t>Matrix</a:t>
            </a:r>
            <a:endParaRPr sz="1700" dirty="0">
              <a:latin typeface="Carlito"/>
              <a:cs typeface="Carlito"/>
            </a:endParaRPr>
          </a:p>
        </p:txBody>
      </p:sp>
      <p:sp>
        <p:nvSpPr>
          <p:cNvPr id="49" name="object 49"/>
          <p:cNvSpPr txBox="1"/>
          <p:nvPr/>
        </p:nvSpPr>
        <p:spPr>
          <a:xfrm>
            <a:off x="9299193" y="2456180"/>
            <a:ext cx="1202690" cy="285115"/>
          </a:xfrm>
          <a:prstGeom prst="rect">
            <a:avLst/>
          </a:prstGeom>
        </p:spPr>
        <p:txBody>
          <a:bodyPr vert="horz" wrap="square" lIns="0" tIns="13335" rIns="0" bIns="0" rtlCol="0">
            <a:spAutoFit/>
          </a:bodyPr>
          <a:lstStyle/>
          <a:p>
            <a:pPr marL="12700">
              <a:lnSpc>
                <a:spcPct val="100000"/>
              </a:lnSpc>
              <a:spcBef>
                <a:spcPts val="105"/>
              </a:spcBef>
            </a:pPr>
            <a:r>
              <a:rPr sz="1700" spc="-25" dirty="0">
                <a:solidFill>
                  <a:srgbClr val="FFFFFF"/>
                </a:solidFill>
                <a:latin typeface="Carlito"/>
                <a:cs typeface="Carlito"/>
              </a:rPr>
              <a:t>for </a:t>
            </a:r>
            <a:r>
              <a:rPr sz="1700" dirty="0">
                <a:solidFill>
                  <a:srgbClr val="FFFFFF"/>
                </a:solidFill>
                <a:latin typeface="Carlito"/>
                <a:cs typeface="Carlito"/>
              </a:rPr>
              <a:t>all</a:t>
            </a:r>
            <a:r>
              <a:rPr sz="1700" spc="-165"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grpSp>
        <p:nvGrpSpPr>
          <p:cNvPr id="50" name="object 50"/>
          <p:cNvGrpSpPr/>
          <p:nvPr/>
        </p:nvGrpSpPr>
        <p:grpSpPr>
          <a:xfrm>
            <a:off x="8938259" y="3375659"/>
            <a:ext cx="1938655" cy="1170305"/>
            <a:chOff x="8938259" y="3375659"/>
            <a:chExt cx="1938655" cy="1170305"/>
          </a:xfrm>
        </p:grpSpPr>
        <p:sp>
          <p:nvSpPr>
            <p:cNvPr id="51" name="object 51"/>
            <p:cNvSpPr/>
            <p:nvPr/>
          </p:nvSpPr>
          <p:spPr>
            <a:xfrm>
              <a:off x="8945879" y="3383279"/>
              <a:ext cx="1923414" cy="1155065"/>
            </a:xfrm>
            <a:custGeom>
              <a:avLst/>
              <a:gdLst/>
              <a:ahLst/>
              <a:cxnLst/>
              <a:rect l="l" t="t" r="r" b="b"/>
              <a:pathLst>
                <a:path w="1923415" h="1155064">
                  <a:moveTo>
                    <a:pt x="1807591" y="0"/>
                  </a:moveTo>
                  <a:lnTo>
                    <a:pt x="115570" y="0"/>
                  </a:lnTo>
                  <a:lnTo>
                    <a:pt x="70612" y="9017"/>
                  </a:lnTo>
                  <a:lnTo>
                    <a:pt x="33781" y="33782"/>
                  </a:lnTo>
                  <a:lnTo>
                    <a:pt x="9017" y="70485"/>
                  </a:lnTo>
                  <a:lnTo>
                    <a:pt x="0" y="115570"/>
                  </a:lnTo>
                  <a:lnTo>
                    <a:pt x="0" y="1039114"/>
                  </a:lnTo>
                  <a:lnTo>
                    <a:pt x="9017" y="1084199"/>
                  </a:lnTo>
                  <a:lnTo>
                    <a:pt x="33781" y="1120902"/>
                  </a:lnTo>
                  <a:lnTo>
                    <a:pt x="70612" y="1145667"/>
                  </a:lnTo>
                  <a:lnTo>
                    <a:pt x="115570" y="1154684"/>
                  </a:lnTo>
                  <a:lnTo>
                    <a:pt x="1807591" y="1154684"/>
                  </a:lnTo>
                  <a:lnTo>
                    <a:pt x="1852549" y="1145667"/>
                  </a:lnTo>
                  <a:lnTo>
                    <a:pt x="1889378" y="1120902"/>
                  </a:lnTo>
                  <a:lnTo>
                    <a:pt x="1914144" y="1084199"/>
                  </a:lnTo>
                  <a:lnTo>
                    <a:pt x="1923161" y="1039114"/>
                  </a:lnTo>
                  <a:lnTo>
                    <a:pt x="1923161" y="115570"/>
                  </a:lnTo>
                  <a:lnTo>
                    <a:pt x="1914144" y="70485"/>
                  </a:lnTo>
                  <a:lnTo>
                    <a:pt x="1889378" y="33782"/>
                  </a:lnTo>
                  <a:lnTo>
                    <a:pt x="1852549" y="9017"/>
                  </a:lnTo>
                  <a:lnTo>
                    <a:pt x="1807591" y="0"/>
                  </a:lnTo>
                  <a:close/>
                </a:path>
              </a:pathLst>
            </a:custGeom>
            <a:solidFill>
              <a:srgbClr val="E28312"/>
            </a:solidFill>
          </p:spPr>
          <p:txBody>
            <a:bodyPr wrap="square" lIns="0" tIns="0" rIns="0" bIns="0" rtlCol="0"/>
            <a:lstStyle/>
            <a:p>
              <a:endParaRPr/>
            </a:p>
          </p:txBody>
        </p:sp>
        <p:sp>
          <p:nvSpPr>
            <p:cNvPr id="52" name="object 52"/>
            <p:cNvSpPr/>
            <p:nvPr/>
          </p:nvSpPr>
          <p:spPr>
            <a:xfrm>
              <a:off x="8945879" y="3383279"/>
              <a:ext cx="1923414" cy="1155065"/>
            </a:xfrm>
            <a:custGeom>
              <a:avLst/>
              <a:gdLst/>
              <a:ahLst/>
              <a:cxnLst/>
              <a:rect l="l" t="t" r="r" b="b"/>
              <a:pathLst>
                <a:path w="1923415" h="1155064">
                  <a:moveTo>
                    <a:pt x="0" y="115570"/>
                  </a:moveTo>
                  <a:lnTo>
                    <a:pt x="9017" y="70485"/>
                  </a:lnTo>
                  <a:lnTo>
                    <a:pt x="33781" y="33782"/>
                  </a:lnTo>
                  <a:lnTo>
                    <a:pt x="70612" y="9017"/>
                  </a:lnTo>
                  <a:lnTo>
                    <a:pt x="115570" y="0"/>
                  </a:lnTo>
                  <a:lnTo>
                    <a:pt x="1807591" y="0"/>
                  </a:lnTo>
                  <a:lnTo>
                    <a:pt x="1852549" y="9017"/>
                  </a:lnTo>
                  <a:lnTo>
                    <a:pt x="1889378" y="33782"/>
                  </a:lnTo>
                  <a:lnTo>
                    <a:pt x="1914144" y="70485"/>
                  </a:lnTo>
                  <a:lnTo>
                    <a:pt x="1923161" y="115570"/>
                  </a:lnTo>
                  <a:lnTo>
                    <a:pt x="1923161" y="1039114"/>
                  </a:lnTo>
                  <a:lnTo>
                    <a:pt x="1914144" y="1084199"/>
                  </a:lnTo>
                  <a:lnTo>
                    <a:pt x="1889378" y="1120902"/>
                  </a:lnTo>
                  <a:lnTo>
                    <a:pt x="1852549" y="1145667"/>
                  </a:lnTo>
                  <a:lnTo>
                    <a:pt x="1807591" y="1154684"/>
                  </a:lnTo>
                  <a:lnTo>
                    <a:pt x="115570" y="1154684"/>
                  </a:lnTo>
                  <a:lnTo>
                    <a:pt x="70612" y="1145667"/>
                  </a:lnTo>
                  <a:lnTo>
                    <a:pt x="33781" y="1120902"/>
                  </a:lnTo>
                  <a:lnTo>
                    <a:pt x="9017" y="1084199"/>
                  </a:lnTo>
                  <a:lnTo>
                    <a:pt x="0" y="1039114"/>
                  </a:lnTo>
                  <a:lnTo>
                    <a:pt x="0" y="115570"/>
                  </a:lnTo>
                  <a:close/>
                </a:path>
              </a:pathLst>
            </a:custGeom>
            <a:ln w="15239">
              <a:solidFill>
                <a:srgbClr val="FFFFFF"/>
              </a:solidFill>
            </a:ln>
          </p:spPr>
          <p:txBody>
            <a:bodyPr wrap="square" lIns="0" tIns="0" rIns="0" bIns="0" rtlCol="0"/>
            <a:lstStyle/>
            <a:p>
              <a:endParaRPr/>
            </a:p>
          </p:txBody>
        </p:sp>
      </p:grpSp>
      <p:sp>
        <p:nvSpPr>
          <p:cNvPr id="53" name="object 53"/>
          <p:cNvSpPr txBox="1"/>
          <p:nvPr/>
        </p:nvSpPr>
        <p:spPr>
          <a:xfrm>
            <a:off x="9055354" y="3656457"/>
            <a:ext cx="1709420" cy="539750"/>
          </a:xfrm>
          <a:prstGeom prst="rect">
            <a:avLst/>
          </a:prstGeom>
        </p:spPr>
        <p:txBody>
          <a:bodyPr vert="horz" wrap="square" lIns="0" tIns="25400" rIns="0" bIns="0" rtlCol="0">
            <a:spAutoFit/>
          </a:bodyPr>
          <a:lstStyle/>
          <a:p>
            <a:pPr marL="123825" marR="5080" indent="-111760">
              <a:lnSpc>
                <a:spcPts val="2000"/>
              </a:lnSpc>
              <a:spcBef>
                <a:spcPts val="200"/>
              </a:spcBef>
            </a:pPr>
            <a:r>
              <a:rPr sz="1700" dirty="0">
                <a:solidFill>
                  <a:srgbClr val="FFFFFF"/>
                </a:solidFill>
                <a:latin typeface="Carlito"/>
                <a:cs typeface="Carlito"/>
              </a:rPr>
              <a:t>Barplot </a:t>
            </a:r>
            <a:r>
              <a:rPr sz="1700" spc="-5" dirty="0">
                <a:solidFill>
                  <a:srgbClr val="FFFFFF"/>
                </a:solidFill>
                <a:latin typeface="Carlito"/>
                <a:cs typeface="Carlito"/>
              </a:rPr>
              <a:t>to</a:t>
            </a:r>
            <a:r>
              <a:rPr sz="1700" spc="-155" dirty="0">
                <a:solidFill>
                  <a:srgbClr val="FFFFFF"/>
                </a:solidFill>
                <a:latin typeface="Carlito"/>
                <a:cs typeface="Carlito"/>
              </a:rPr>
              <a:t> </a:t>
            </a:r>
            <a:r>
              <a:rPr sz="1700" spc="-20" dirty="0">
                <a:solidFill>
                  <a:srgbClr val="FFFFFF"/>
                </a:solidFill>
                <a:latin typeface="Carlito"/>
                <a:cs typeface="Carlito"/>
              </a:rPr>
              <a:t>compare  </a:t>
            </a:r>
            <a:r>
              <a:rPr sz="1700" spc="-10" dirty="0">
                <a:solidFill>
                  <a:srgbClr val="FFFFFF"/>
                </a:solidFill>
                <a:latin typeface="Carlito"/>
                <a:cs typeface="Carlito"/>
              </a:rPr>
              <a:t>scores </a:t>
            </a:r>
            <a:r>
              <a:rPr sz="1700" dirty="0">
                <a:solidFill>
                  <a:srgbClr val="FFFFFF"/>
                </a:solidFill>
                <a:latin typeface="Carlito"/>
                <a:cs typeface="Carlito"/>
              </a:rPr>
              <a:t>of</a:t>
            </a:r>
            <a:r>
              <a:rPr sz="1700" spc="-150"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626618" rIns="0" bIns="0" rtlCol="0">
            <a:spAutoFit/>
          </a:bodyPr>
          <a:lstStyle/>
          <a:p>
            <a:pPr marL="168910">
              <a:lnSpc>
                <a:spcPct val="100000"/>
              </a:lnSpc>
              <a:spcBef>
                <a:spcPts val="100"/>
              </a:spcBef>
              <a:tabLst>
                <a:tab pos="10140315" algn="l"/>
              </a:tabLst>
            </a:pPr>
            <a:r>
              <a:rPr u="heavy" spc="-375" dirty="0">
                <a:uFill>
                  <a:solidFill>
                    <a:srgbClr val="7D7D7D"/>
                  </a:solidFill>
                </a:uFill>
              </a:rPr>
              <a:t>Results	</a:t>
            </a:r>
          </a:p>
        </p:txBody>
      </p:sp>
      <p:sp>
        <p:nvSpPr>
          <p:cNvPr id="5" name="object 5"/>
          <p:cNvSpPr txBox="1">
            <a:spLocks noGrp="1"/>
          </p:cNvSpPr>
          <p:nvPr>
            <p:ph type="sldNum" sz="quarter" idx="12"/>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16</a:t>
            </a:fld>
            <a:endParaRPr dirty="0"/>
          </a:p>
        </p:txBody>
      </p:sp>
      <p:sp>
        <p:nvSpPr>
          <p:cNvPr id="6" name="Rectangle: Diagonal Corners Snipped 6">
            <a:extLst>
              <a:ext uri="{FF2B5EF4-FFF2-40B4-BE49-F238E27FC236}">
                <a16:creationId xmlns:a16="http://schemas.microsoft.com/office/drawing/2014/main" xmlns="" id="{B30411E9-F855-4B0F-9D2C-22D62BEBFAA5}"/>
              </a:ext>
            </a:extLst>
          </p:cNvPr>
          <p:cNvSpPr/>
          <p:nvPr/>
        </p:nvSpPr>
        <p:spPr>
          <a:xfrm>
            <a:off x="3352800" y="2612728"/>
            <a:ext cx="4899099" cy="952381"/>
          </a:xfrm>
          <a:prstGeom prst="snip2DiagRect">
            <a:avLst/>
          </a:prstGeom>
          <a:ln/>
        </p:spPr>
        <p:style>
          <a:lnRef idx="3">
            <a:schemeClr val="lt1"/>
          </a:lnRef>
          <a:fillRef idx="1">
            <a:schemeClr val="accent1"/>
          </a:fillRef>
          <a:effectRef idx="1">
            <a:schemeClr val="accent1"/>
          </a:effectRef>
          <a:fontRef idx="minor">
            <a:schemeClr val="lt1"/>
          </a:fontRef>
        </p:style>
        <p:txBody>
          <a:bodyPr lIns="0" tIns="0" rIns="0" bIns="0" rtlCol="0" anchor="ctr"/>
          <a:lstStyle/>
          <a:p>
            <a:pPr algn="ctr"/>
            <a:r>
              <a:rPr lang="en-GB" sz="2400" dirty="0">
                <a:solidFill>
                  <a:schemeClr val="bg1"/>
                </a:solidFill>
              </a:rPr>
              <a:t>Exploratory Data Analysis</a:t>
            </a:r>
          </a:p>
        </p:txBody>
      </p:sp>
      <p:sp>
        <p:nvSpPr>
          <p:cNvPr id="8" name="Rectangle: Diagonal Corners Snipped 7">
            <a:extLst>
              <a:ext uri="{FF2B5EF4-FFF2-40B4-BE49-F238E27FC236}">
                <a16:creationId xmlns:a16="http://schemas.microsoft.com/office/drawing/2014/main" xmlns="" id="{6F7280D8-18F2-49ED-AED6-846EA92971CF}"/>
              </a:ext>
            </a:extLst>
          </p:cNvPr>
          <p:cNvSpPr/>
          <p:nvPr/>
        </p:nvSpPr>
        <p:spPr>
          <a:xfrm>
            <a:off x="3352800" y="4103322"/>
            <a:ext cx="4899099" cy="952381"/>
          </a:xfrm>
          <a:prstGeom prst="snip2DiagRect">
            <a:avLst/>
          </a:prstGeom>
          <a:ln/>
        </p:spPr>
        <p:style>
          <a:lnRef idx="3">
            <a:schemeClr val="lt1"/>
          </a:lnRef>
          <a:fillRef idx="1">
            <a:schemeClr val="accent2"/>
          </a:fillRef>
          <a:effectRef idx="1">
            <a:schemeClr val="accent2"/>
          </a:effectRef>
          <a:fontRef idx="minor">
            <a:schemeClr val="lt1"/>
          </a:fontRef>
        </p:style>
        <p:txBody>
          <a:bodyPr lIns="0" tIns="0" rIns="0" bIns="0" rtlCol="0" anchor="ctr"/>
          <a:lstStyle/>
          <a:p>
            <a:pPr algn="ctr"/>
            <a:r>
              <a:rPr lang="en-GB" sz="2400" dirty="0">
                <a:solidFill>
                  <a:schemeClr val="bg1"/>
                </a:solidFill>
              </a:rPr>
              <a:t>Interactive Analytics</a:t>
            </a:r>
          </a:p>
        </p:txBody>
      </p:sp>
      <p:sp>
        <p:nvSpPr>
          <p:cNvPr id="9" name="Rectangle: Diagonal Corners Snipped 8">
            <a:extLst>
              <a:ext uri="{FF2B5EF4-FFF2-40B4-BE49-F238E27FC236}">
                <a16:creationId xmlns:a16="http://schemas.microsoft.com/office/drawing/2014/main" xmlns="" id="{B323FB2B-9F0E-40D7-9DF7-6512AA49013B}"/>
              </a:ext>
            </a:extLst>
          </p:cNvPr>
          <p:cNvSpPr/>
          <p:nvPr/>
        </p:nvSpPr>
        <p:spPr>
          <a:xfrm>
            <a:off x="3386488" y="5582969"/>
            <a:ext cx="4899099" cy="952381"/>
          </a:xfrm>
          <a:prstGeom prst="snip2DiagRect">
            <a:avLst/>
          </a:prstGeom>
          <a:ln/>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r>
              <a:rPr lang="en-GB" sz="2400" dirty="0">
                <a:solidFill>
                  <a:schemeClr val="bg1"/>
                </a:solidFill>
              </a:rPr>
              <a:t>Predictive Analysis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prstClr val="white"/>
                </a:solidFill>
              </a:rPr>
              <a:t>Section 2</a:t>
            </a:r>
          </a:p>
        </p:txBody>
      </p:sp>
    </p:spTree>
    <p:extLst>
      <p:ext uri="{BB962C8B-B14F-4D97-AF65-F5344CB8AC3E}">
        <p14:creationId xmlns:p14="http://schemas.microsoft.com/office/powerpoint/2010/main" val="19751218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ctrTitle"/>
          </p:nvPr>
        </p:nvSpPr>
        <p:spPr>
          <a:xfrm>
            <a:off x="402933" y="2921169"/>
            <a:ext cx="11386134" cy="1015663"/>
          </a:xfrm>
        </p:spPr>
        <p:txBody>
          <a:bodyPr/>
          <a:lstStyle/>
          <a:p>
            <a:r>
              <a:rPr lang="en-GB" dirty="0"/>
              <a:t>EDA - </a:t>
            </a:r>
            <a:r>
              <a:rPr lang="en-GB" dirty="0">
                <a:solidFill>
                  <a:srgbClr val="7030A0"/>
                </a:solidFill>
              </a:rPr>
              <a:t>WITH VISUALIZATION</a:t>
            </a:r>
            <a:endParaRPr lang="en-US" dirty="0">
              <a:solidFill>
                <a:srgbClr val="7030A0"/>
              </a:solidFill>
            </a:endParaRPr>
          </a:p>
        </p:txBody>
      </p:sp>
    </p:spTree>
    <p:extLst>
      <p:ext uri="{BB962C8B-B14F-4D97-AF65-F5344CB8AC3E}">
        <p14:creationId xmlns:p14="http://schemas.microsoft.com/office/powerpoint/2010/main" val="499038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4914901"/>
            <a:ext cx="12188825" cy="1943100"/>
            <a:chOff x="0" y="4914901"/>
            <a:chExt cx="12188825" cy="1943100"/>
          </a:xfrm>
        </p:grpSpPr>
        <p:sp>
          <p:nvSpPr>
            <p:cNvPr id="3" name="object 3"/>
            <p:cNvSpPr/>
            <p:nvPr/>
          </p:nvSpPr>
          <p:spPr>
            <a:xfrm>
              <a:off x="0" y="4978906"/>
              <a:ext cx="12188825" cy="1878964"/>
            </a:xfrm>
            <a:custGeom>
              <a:avLst/>
              <a:gdLst/>
              <a:ahLst/>
              <a:cxnLst/>
              <a:rect l="l" t="t" r="r" b="b"/>
              <a:pathLst>
                <a:path w="12188825" h="1878965">
                  <a:moveTo>
                    <a:pt x="12188444" y="0"/>
                  </a:moveTo>
                  <a:lnTo>
                    <a:pt x="0" y="0"/>
                  </a:lnTo>
                  <a:lnTo>
                    <a:pt x="0" y="1878584"/>
                  </a:lnTo>
                  <a:lnTo>
                    <a:pt x="12188444" y="1878584"/>
                  </a:lnTo>
                  <a:lnTo>
                    <a:pt x="12188444" y="0"/>
                  </a:lnTo>
                  <a:close/>
                </a:path>
              </a:pathLst>
            </a:custGeom>
            <a:solidFill>
              <a:srgbClr val="BB562C"/>
            </a:solidFill>
          </p:spPr>
          <p:txBody>
            <a:bodyPr wrap="square" lIns="0" tIns="0" rIns="0" bIns="0" rtlCol="0"/>
            <a:lstStyle/>
            <a:p>
              <a:endParaRPr/>
            </a:p>
          </p:txBody>
        </p:sp>
        <p:sp>
          <p:nvSpPr>
            <p:cNvPr id="4" name="object 4"/>
            <p:cNvSpPr/>
            <p:nvPr/>
          </p:nvSpPr>
          <p:spPr>
            <a:xfrm>
              <a:off x="0" y="4914901"/>
              <a:ext cx="12188825" cy="64135"/>
            </a:xfrm>
            <a:custGeom>
              <a:avLst/>
              <a:gdLst/>
              <a:ahLst/>
              <a:cxnLst/>
              <a:rect l="l" t="t" r="r" b="b"/>
              <a:pathLst>
                <a:path w="12188825" h="64135">
                  <a:moveTo>
                    <a:pt x="12188444" y="0"/>
                  </a:moveTo>
                  <a:lnTo>
                    <a:pt x="0" y="0"/>
                  </a:lnTo>
                  <a:lnTo>
                    <a:pt x="0" y="63879"/>
                  </a:lnTo>
                  <a:lnTo>
                    <a:pt x="12188444" y="63879"/>
                  </a:lnTo>
                  <a:lnTo>
                    <a:pt x="12188444" y="0"/>
                  </a:lnTo>
                  <a:close/>
                </a:path>
              </a:pathLst>
            </a:custGeom>
            <a:solidFill>
              <a:srgbClr val="E28312"/>
            </a:solidFill>
          </p:spPr>
          <p:txBody>
            <a:bodyPr wrap="square" lIns="0" tIns="0" rIns="0" bIns="0" rtlCol="0"/>
            <a:lstStyle/>
            <a:p>
              <a:endParaRPr/>
            </a:p>
          </p:txBody>
        </p:sp>
      </p:grpSp>
      <p:sp>
        <p:nvSpPr>
          <p:cNvPr id="5" name="object 5"/>
          <p:cNvSpPr txBox="1">
            <a:spLocks noGrp="1"/>
          </p:cNvSpPr>
          <p:nvPr>
            <p:ph type="title"/>
          </p:nvPr>
        </p:nvSpPr>
        <p:spPr>
          <a:xfrm>
            <a:off x="806906" y="456438"/>
            <a:ext cx="8184693" cy="574040"/>
          </a:xfrm>
          <a:prstGeom prst="rect">
            <a:avLst/>
          </a:prstGeom>
        </p:spPr>
        <p:txBody>
          <a:bodyPr vert="horz" wrap="square" lIns="0" tIns="12700" rIns="0" bIns="0" rtlCol="0">
            <a:spAutoFit/>
          </a:bodyPr>
          <a:lstStyle/>
          <a:p>
            <a:pPr marL="12700">
              <a:lnSpc>
                <a:spcPct val="100000"/>
              </a:lnSpc>
              <a:spcBef>
                <a:spcPts val="100"/>
              </a:spcBef>
            </a:pPr>
            <a:r>
              <a:rPr sz="3600" b="1" spc="-204" dirty="0">
                <a:solidFill>
                  <a:schemeClr val="tx1"/>
                </a:solidFill>
                <a:effectLst>
                  <a:outerShdw blurRad="38100" dist="38100" dir="2700000" algn="tl">
                    <a:srgbClr val="000000">
                      <a:alpha val="43137"/>
                    </a:srgbClr>
                  </a:outerShdw>
                </a:effectLst>
              </a:rPr>
              <a:t>Flight </a:t>
            </a:r>
            <a:r>
              <a:rPr sz="3600" b="1" spc="-229" dirty="0">
                <a:solidFill>
                  <a:schemeClr val="tx1"/>
                </a:solidFill>
                <a:effectLst>
                  <a:outerShdw blurRad="38100" dist="38100" dir="2700000" algn="tl">
                    <a:srgbClr val="000000">
                      <a:alpha val="43137"/>
                    </a:srgbClr>
                  </a:outerShdw>
                </a:effectLst>
              </a:rPr>
              <a:t>Number </a:t>
            </a:r>
            <a:r>
              <a:rPr sz="3600" b="1" spc="-300" dirty="0">
                <a:solidFill>
                  <a:schemeClr val="tx1"/>
                </a:solidFill>
                <a:effectLst>
                  <a:outerShdw blurRad="38100" dist="38100" dir="2700000" algn="tl">
                    <a:srgbClr val="000000">
                      <a:alpha val="43137"/>
                    </a:srgbClr>
                  </a:outerShdw>
                </a:effectLst>
              </a:rPr>
              <a:t>vs. </a:t>
            </a:r>
            <a:r>
              <a:rPr sz="3600" b="1" spc="-310" dirty="0">
                <a:solidFill>
                  <a:schemeClr val="tx1"/>
                </a:solidFill>
                <a:effectLst>
                  <a:outerShdw blurRad="38100" dist="38100" dir="2700000" algn="tl">
                    <a:srgbClr val="000000">
                      <a:alpha val="43137"/>
                    </a:srgbClr>
                  </a:outerShdw>
                </a:effectLst>
              </a:rPr>
              <a:t>Launch</a:t>
            </a:r>
            <a:r>
              <a:rPr sz="3600" b="1" spc="-765" dirty="0">
                <a:solidFill>
                  <a:schemeClr val="tx1"/>
                </a:solidFill>
                <a:effectLst>
                  <a:outerShdw blurRad="38100" dist="38100" dir="2700000" algn="tl">
                    <a:srgbClr val="000000">
                      <a:alpha val="43137"/>
                    </a:srgbClr>
                  </a:outerShdw>
                </a:effectLst>
              </a:rPr>
              <a:t> </a:t>
            </a:r>
            <a:r>
              <a:rPr sz="3600" b="1" spc="-265" dirty="0">
                <a:solidFill>
                  <a:schemeClr val="tx1"/>
                </a:solidFill>
                <a:effectLst>
                  <a:outerShdw blurRad="38100" dist="38100" dir="2700000" algn="tl">
                    <a:srgbClr val="000000">
                      <a:alpha val="43137"/>
                    </a:srgbClr>
                  </a:outerShdw>
                </a:effectLst>
              </a:rPr>
              <a:t>Site</a:t>
            </a:r>
            <a:endParaRPr sz="3600" b="1" dirty="0">
              <a:solidFill>
                <a:schemeClr val="tx1"/>
              </a:solidFill>
              <a:effectLst>
                <a:outerShdw blurRad="38100" dist="38100" dir="2700000" algn="tl">
                  <a:srgbClr val="000000">
                    <a:alpha val="43137"/>
                  </a:srgbClr>
                </a:outerShdw>
              </a:effectLst>
            </a:endParaRPr>
          </a:p>
        </p:txBody>
      </p:sp>
      <p:sp>
        <p:nvSpPr>
          <p:cNvPr id="9" name="object 9"/>
          <p:cNvSpPr txBox="1">
            <a:spLocks noGrp="1"/>
          </p:cNvSpPr>
          <p:nvPr>
            <p:ph type="sldNum" sz="quarter" idx="12"/>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19</a:t>
            </a:fld>
            <a:endParaRPr dirty="0"/>
          </a:p>
        </p:txBody>
      </p:sp>
      <p:sp>
        <p:nvSpPr>
          <p:cNvPr id="6" name="object 6"/>
          <p:cNvSpPr txBox="1"/>
          <p:nvPr/>
        </p:nvSpPr>
        <p:spPr>
          <a:xfrm>
            <a:off x="802093" y="5371797"/>
            <a:ext cx="11080293" cy="1130694"/>
          </a:xfrm>
          <a:prstGeom prst="rect">
            <a:avLst/>
          </a:prstGeom>
        </p:spPr>
        <p:txBody>
          <a:bodyPr vert="horz" wrap="square" lIns="0" tIns="13335" rIns="0" bIns="0" rtlCol="0">
            <a:spAutoFit/>
          </a:bodyPr>
          <a:lstStyle/>
          <a:p>
            <a:pPr marL="355600" marR="5080" indent="-342900" algn="just">
              <a:lnSpc>
                <a:spcPct val="120900"/>
              </a:lnSpc>
              <a:spcBef>
                <a:spcPts val="105"/>
              </a:spcBef>
              <a:buFont typeface="Wingdings" panose="05000000000000000000" pitchFamily="2" charset="2"/>
              <a:buChar char="q"/>
            </a:pPr>
            <a:r>
              <a:rPr sz="2000" spc="-20" dirty="0">
                <a:solidFill>
                  <a:srgbClr val="FFFFFF"/>
                </a:solidFill>
                <a:latin typeface="Carlito"/>
                <a:cs typeface="Carlito"/>
              </a:rPr>
              <a:t>Graphic </a:t>
            </a:r>
            <a:r>
              <a:rPr sz="2000" spc="-10" dirty="0">
                <a:solidFill>
                  <a:srgbClr val="FFFFFF"/>
                </a:solidFill>
                <a:latin typeface="Carlito"/>
                <a:cs typeface="Carlito"/>
              </a:rPr>
              <a:t>suggests </a:t>
            </a:r>
            <a:r>
              <a:rPr sz="2000" spc="-5" dirty="0">
                <a:solidFill>
                  <a:srgbClr val="FFFFFF"/>
                </a:solidFill>
                <a:latin typeface="Carlito"/>
                <a:cs typeface="Carlito"/>
              </a:rPr>
              <a:t>an </a:t>
            </a:r>
            <a:r>
              <a:rPr sz="2000" spc="-20" dirty="0">
                <a:solidFill>
                  <a:srgbClr val="FFFFFF"/>
                </a:solidFill>
                <a:latin typeface="Carlito"/>
                <a:cs typeface="Carlito"/>
              </a:rPr>
              <a:t>increase </a:t>
            </a:r>
            <a:r>
              <a:rPr sz="2000" dirty="0">
                <a:solidFill>
                  <a:srgbClr val="FFFFFF"/>
                </a:solidFill>
                <a:latin typeface="Carlito"/>
                <a:cs typeface="Carlito"/>
              </a:rPr>
              <a:t>in </a:t>
            </a:r>
            <a:r>
              <a:rPr sz="2000" spc="-15" dirty="0">
                <a:solidFill>
                  <a:srgbClr val="FFFFFF"/>
                </a:solidFill>
                <a:latin typeface="Carlito"/>
                <a:cs typeface="Carlito"/>
              </a:rPr>
              <a:t>success </a:t>
            </a:r>
            <a:r>
              <a:rPr sz="2000" spc="-40" dirty="0">
                <a:solidFill>
                  <a:srgbClr val="FFFFFF"/>
                </a:solidFill>
                <a:latin typeface="Carlito"/>
                <a:cs typeface="Carlito"/>
              </a:rPr>
              <a:t>rate </a:t>
            </a:r>
            <a:r>
              <a:rPr sz="2000" spc="-20" dirty="0">
                <a:solidFill>
                  <a:srgbClr val="FFFFFF"/>
                </a:solidFill>
                <a:latin typeface="Carlito"/>
                <a:cs typeface="Carlito"/>
              </a:rPr>
              <a:t>over </a:t>
            </a:r>
            <a:r>
              <a:rPr sz="2000" spc="-5" dirty="0">
                <a:solidFill>
                  <a:srgbClr val="FFFFFF"/>
                </a:solidFill>
                <a:latin typeface="Carlito"/>
                <a:cs typeface="Carlito"/>
              </a:rPr>
              <a:t>time </a:t>
            </a:r>
            <a:r>
              <a:rPr sz="2000" spc="-20" dirty="0">
                <a:solidFill>
                  <a:srgbClr val="FFFFFF"/>
                </a:solidFill>
                <a:latin typeface="Carlito"/>
                <a:cs typeface="Carlito"/>
              </a:rPr>
              <a:t>(indicated </a:t>
            </a:r>
            <a:r>
              <a:rPr sz="2000" dirty="0">
                <a:solidFill>
                  <a:srgbClr val="FFFFFF"/>
                </a:solidFill>
                <a:latin typeface="Carlito"/>
                <a:cs typeface="Carlito"/>
              </a:rPr>
              <a:t>in </a:t>
            </a:r>
            <a:r>
              <a:rPr sz="2000" spc="-10" dirty="0">
                <a:solidFill>
                  <a:srgbClr val="FFFFFF"/>
                </a:solidFill>
                <a:latin typeface="Carlito"/>
                <a:cs typeface="Carlito"/>
              </a:rPr>
              <a:t>Flight </a:t>
            </a:r>
            <a:r>
              <a:rPr sz="2000" spc="-5" dirty="0">
                <a:solidFill>
                  <a:srgbClr val="FFFFFF"/>
                </a:solidFill>
                <a:latin typeface="Carlito"/>
                <a:cs typeface="Carlito"/>
              </a:rPr>
              <a:t>Number). </a:t>
            </a:r>
            <a:endParaRPr lang="en-US" sz="2000" spc="-5" dirty="0" smtClean="0">
              <a:solidFill>
                <a:srgbClr val="FFFFFF"/>
              </a:solidFill>
              <a:latin typeface="Carlito"/>
              <a:cs typeface="Carlito"/>
            </a:endParaRPr>
          </a:p>
          <a:p>
            <a:pPr marL="355600" marR="5080" indent="-342900" algn="just">
              <a:lnSpc>
                <a:spcPct val="120900"/>
              </a:lnSpc>
              <a:spcBef>
                <a:spcPts val="105"/>
              </a:spcBef>
              <a:buFont typeface="Wingdings" panose="05000000000000000000" pitchFamily="2" charset="2"/>
              <a:buChar char="q"/>
            </a:pPr>
            <a:r>
              <a:rPr sz="2000" spc="-5" dirty="0" smtClean="0">
                <a:solidFill>
                  <a:srgbClr val="FFFFFF"/>
                </a:solidFill>
                <a:latin typeface="Carlito"/>
                <a:cs typeface="Carlito"/>
              </a:rPr>
              <a:t> </a:t>
            </a:r>
            <a:r>
              <a:rPr sz="2000" spc="-25" dirty="0">
                <a:solidFill>
                  <a:srgbClr val="FFFFFF"/>
                </a:solidFill>
                <a:latin typeface="Carlito"/>
                <a:cs typeface="Carlito"/>
              </a:rPr>
              <a:t>Likely </a:t>
            </a:r>
            <a:r>
              <a:rPr sz="2000" spc="-5" dirty="0">
                <a:solidFill>
                  <a:srgbClr val="FFFFFF"/>
                </a:solidFill>
                <a:latin typeface="Carlito"/>
                <a:cs typeface="Carlito"/>
              </a:rPr>
              <a:t>a big </a:t>
            </a:r>
            <a:r>
              <a:rPr sz="2000" spc="-25" dirty="0">
                <a:solidFill>
                  <a:srgbClr val="FFFFFF"/>
                </a:solidFill>
                <a:latin typeface="Carlito"/>
                <a:cs typeface="Carlito"/>
              </a:rPr>
              <a:t>breakthrough </a:t>
            </a:r>
            <a:r>
              <a:rPr sz="2000" spc="-20" dirty="0">
                <a:solidFill>
                  <a:srgbClr val="FFFFFF"/>
                </a:solidFill>
                <a:latin typeface="Carlito"/>
                <a:cs typeface="Carlito"/>
              </a:rPr>
              <a:t>around </a:t>
            </a:r>
            <a:r>
              <a:rPr sz="2000" spc="-10" dirty="0">
                <a:solidFill>
                  <a:srgbClr val="FFFFFF"/>
                </a:solidFill>
                <a:latin typeface="Carlito"/>
                <a:cs typeface="Carlito"/>
              </a:rPr>
              <a:t>flight </a:t>
            </a:r>
            <a:r>
              <a:rPr sz="2000" spc="-15" dirty="0">
                <a:solidFill>
                  <a:srgbClr val="FFFFFF"/>
                </a:solidFill>
                <a:latin typeface="Carlito"/>
                <a:cs typeface="Carlito"/>
              </a:rPr>
              <a:t>20 </a:t>
            </a:r>
            <a:r>
              <a:rPr sz="2000" spc="-5" dirty="0">
                <a:solidFill>
                  <a:srgbClr val="FFFFFF"/>
                </a:solidFill>
                <a:latin typeface="Carlito"/>
                <a:cs typeface="Carlito"/>
              </a:rPr>
              <a:t>which </a:t>
            </a:r>
            <a:r>
              <a:rPr sz="2000" spc="-15" dirty="0">
                <a:solidFill>
                  <a:srgbClr val="FFFFFF"/>
                </a:solidFill>
                <a:latin typeface="Carlito"/>
                <a:cs typeface="Carlito"/>
              </a:rPr>
              <a:t>significantly </a:t>
            </a:r>
            <a:r>
              <a:rPr sz="2000" spc="-20" dirty="0">
                <a:solidFill>
                  <a:srgbClr val="FFFFFF"/>
                </a:solidFill>
                <a:latin typeface="Carlito"/>
                <a:cs typeface="Carlito"/>
              </a:rPr>
              <a:t>increased </a:t>
            </a:r>
            <a:r>
              <a:rPr sz="2000" spc="-15" dirty="0">
                <a:solidFill>
                  <a:srgbClr val="FFFFFF"/>
                </a:solidFill>
                <a:latin typeface="Carlito"/>
                <a:cs typeface="Carlito"/>
              </a:rPr>
              <a:t>success </a:t>
            </a:r>
            <a:r>
              <a:rPr sz="2000" spc="-25" dirty="0">
                <a:solidFill>
                  <a:srgbClr val="FFFFFF"/>
                </a:solidFill>
                <a:latin typeface="Carlito"/>
                <a:cs typeface="Carlito"/>
              </a:rPr>
              <a:t>rate.  </a:t>
            </a:r>
            <a:endParaRPr lang="en-US" sz="2000" spc="-25" dirty="0" smtClean="0">
              <a:solidFill>
                <a:srgbClr val="FFFFFF"/>
              </a:solidFill>
              <a:latin typeface="Carlito"/>
              <a:cs typeface="Carlito"/>
            </a:endParaRPr>
          </a:p>
          <a:p>
            <a:pPr marL="355600" marR="5080" indent="-342900" algn="just">
              <a:lnSpc>
                <a:spcPct val="120900"/>
              </a:lnSpc>
              <a:spcBef>
                <a:spcPts val="105"/>
              </a:spcBef>
              <a:buFont typeface="Wingdings" panose="05000000000000000000" pitchFamily="2" charset="2"/>
              <a:buChar char="q"/>
            </a:pPr>
            <a:r>
              <a:rPr sz="2000" spc="-20" dirty="0" smtClean="0">
                <a:solidFill>
                  <a:srgbClr val="FFFFFF"/>
                </a:solidFill>
                <a:latin typeface="Carlito"/>
                <a:cs typeface="Carlito"/>
              </a:rPr>
              <a:t>CCAFS </a:t>
            </a:r>
            <a:r>
              <a:rPr sz="2000" spc="-20" dirty="0">
                <a:solidFill>
                  <a:srgbClr val="FFFFFF"/>
                </a:solidFill>
                <a:latin typeface="Carlito"/>
                <a:cs typeface="Carlito"/>
              </a:rPr>
              <a:t>appears </a:t>
            </a:r>
            <a:r>
              <a:rPr sz="2000" spc="-15" dirty="0">
                <a:solidFill>
                  <a:srgbClr val="FFFFFF"/>
                </a:solidFill>
                <a:latin typeface="Carlito"/>
                <a:cs typeface="Carlito"/>
              </a:rPr>
              <a:t>to </a:t>
            </a:r>
            <a:r>
              <a:rPr sz="2000" spc="-5" dirty="0">
                <a:solidFill>
                  <a:srgbClr val="FFFFFF"/>
                </a:solidFill>
                <a:latin typeface="Carlito"/>
                <a:cs typeface="Carlito"/>
              </a:rPr>
              <a:t>be the main </a:t>
            </a:r>
            <a:r>
              <a:rPr sz="2000" spc="-10" dirty="0">
                <a:solidFill>
                  <a:srgbClr val="FFFFFF"/>
                </a:solidFill>
                <a:latin typeface="Carlito"/>
                <a:cs typeface="Carlito"/>
              </a:rPr>
              <a:t>launch </a:t>
            </a:r>
            <a:r>
              <a:rPr sz="2000" spc="-15" dirty="0">
                <a:solidFill>
                  <a:srgbClr val="FFFFFF"/>
                </a:solidFill>
                <a:latin typeface="Carlito"/>
                <a:cs typeface="Carlito"/>
              </a:rPr>
              <a:t>site </a:t>
            </a:r>
            <a:r>
              <a:rPr sz="2000" spc="-5" dirty="0">
                <a:solidFill>
                  <a:srgbClr val="FFFFFF"/>
                </a:solidFill>
                <a:latin typeface="Carlito"/>
                <a:cs typeface="Carlito"/>
              </a:rPr>
              <a:t>as it has the </a:t>
            </a:r>
            <a:r>
              <a:rPr sz="2000" spc="-20" dirty="0">
                <a:solidFill>
                  <a:srgbClr val="FFFFFF"/>
                </a:solidFill>
                <a:latin typeface="Carlito"/>
                <a:cs typeface="Carlito"/>
              </a:rPr>
              <a:t>most</a:t>
            </a:r>
            <a:r>
              <a:rPr sz="2000" spc="-90" dirty="0">
                <a:solidFill>
                  <a:srgbClr val="FFFFFF"/>
                </a:solidFill>
                <a:latin typeface="Carlito"/>
                <a:cs typeface="Carlito"/>
              </a:rPr>
              <a:t> </a:t>
            </a:r>
            <a:r>
              <a:rPr sz="2000" spc="-20" dirty="0">
                <a:solidFill>
                  <a:srgbClr val="FFFFFF"/>
                </a:solidFill>
                <a:latin typeface="Carlito"/>
                <a:cs typeface="Carlito"/>
              </a:rPr>
              <a:t>volume.</a:t>
            </a:r>
            <a:endParaRPr sz="2000" dirty="0">
              <a:latin typeface="Carlito"/>
              <a:cs typeface="Carlito"/>
            </a:endParaRPr>
          </a:p>
        </p:txBody>
      </p:sp>
      <p:sp>
        <p:nvSpPr>
          <p:cNvPr id="7" name="object 7"/>
          <p:cNvSpPr/>
          <p:nvPr/>
        </p:nvSpPr>
        <p:spPr>
          <a:xfrm>
            <a:off x="39623" y="1632204"/>
            <a:ext cx="12100560" cy="2377440"/>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990600" y="4177358"/>
            <a:ext cx="7556500" cy="289182"/>
          </a:xfrm>
          <a:prstGeom prst="rect">
            <a:avLst/>
          </a:prstGeom>
        </p:spPr>
        <p:txBody>
          <a:bodyPr vert="horz" wrap="square" lIns="0" tIns="12065" rIns="0" bIns="0" rtlCol="0">
            <a:spAutoFit/>
          </a:bodyPr>
          <a:lstStyle/>
          <a:p>
            <a:pPr marL="12700">
              <a:lnSpc>
                <a:spcPct val="100000"/>
              </a:lnSpc>
              <a:spcBef>
                <a:spcPts val="95"/>
              </a:spcBef>
            </a:pPr>
            <a:r>
              <a:rPr spc="-20" dirty="0">
                <a:solidFill>
                  <a:srgbClr val="00B050"/>
                </a:solidFill>
                <a:latin typeface="Carlito"/>
                <a:cs typeface="Carlito"/>
              </a:rPr>
              <a:t>Green </a:t>
            </a:r>
            <a:r>
              <a:rPr spc="-20" dirty="0">
                <a:latin typeface="Carlito"/>
                <a:cs typeface="Carlito"/>
              </a:rPr>
              <a:t>indicates successful </a:t>
            </a:r>
            <a:r>
              <a:rPr spc="-10" dirty="0">
                <a:latin typeface="Carlito"/>
                <a:cs typeface="Carlito"/>
              </a:rPr>
              <a:t>launch; </a:t>
            </a:r>
            <a:r>
              <a:rPr spc="-15" dirty="0">
                <a:solidFill>
                  <a:srgbClr val="7030A0"/>
                </a:solidFill>
                <a:latin typeface="Carlito"/>
                <a:cs typeface="Carlito"/>
              </a:rPr>
              <a:t>Purple</a:t>
            </a:r>
            <a:r>
              <a:rPr spc="-15" dirty="0">
                <a:latin typeface="Carlito"/>
                <a:cs typeface="Carlito"/>
              </a:rPr>
              <a:t> </a:t>
            </a:r>
            <a:r>
              <a:rPr spc="-20" dirty="0">
                <a:latin typeface="Carlito"/>
                <a:cs typeface="Carlito"/>
              </a:rPr>
              <a:t>indicates unsuccessful</a:t>
            </a:r>
            <a:r>
              <a:rPr spc="180" dirty="0">
                <a:latin typeface="Carlito"/>
                <a:cs typeface="Carlito"/>
              </a:rPr>
              <a:t> </a:t>
            </a:r>
            <a:r>
              <a:rPr spc="-10" dirty="0">
                <a:latin typeface="Carlito"/>
                <a:cs typeface="Carlito"/>
              </a:rPr>
              <a:t>launch.</a:t>
            </a:r>
            <a:endParaRPr dirty="0">
              <a:latin typeface="Carlito"/>
              <a:cs typeface="Carli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626618" rIns="0" bIns="0" rtlCol="0">
            <a:spAutoFit/>
          </a:bodyPr>
          <a:lstStyle/>
          <a:p>
            <a:pPr marL="168910">
              <a:lnSpc>
                <a:spcPct val="100000"/>
              </a:lnSpc>
              <a:spcBef>
                <a:spcPts val="100"/>
              </a:spcBef>
              <a:tabLst>
                <a:tab pos="10140315" algn="l"/>
              </a:tabLst>
            </a:pPr>
            <a:r>
              <a:rPr u="heavy" spc="-190" dirty="0">
                <a:uFill>
                  <a:solidFill>
                    <a:srgbClr val="7D7D7D"/>
                  </a:solidFill>
                </a:uFill>
              </a:rPr>
              <a:t>Outline	</a:t>
            </a:r>
          </a:p>
        </p:txBody>
      </p:sp>
      <p:sp>
        <p:nvSpPr>
          <p:cNvPr id="4" name="object 4"/>
          <p:cNvSpPr txBox="1"/>
          <p:nvPr/>
        </p:nvSpPr>
        <p:spPr>
          <a:xfrm>
            <a:off x="6324600" y="2362200"/>
            <a:ext cx="4150996" cy="3997889"/>
          </a:xfrm>
          <a:prstGeom prst="rect">
            <a:avLst/>
          </a:prstGeom>
        </p:spPr>
        <p:txBody>
          <a:bodyPr vert="horz" wrap="square" lIns="0" tIns="100965" rIns="0" bIns="0" rtlCol="0">
            <a:spAutoFit/>
          </a:bodyPr>
          <a:lstStyle/>
          <a:p>
            <a:pPr marL="241300" indent="-228600">
              <a:lnSpc>
                <a:spcPct val="100000"/>
              </a:lnSpc>
              <a:spcBef>
                <a:spcPts val="795"/>
              </a:spcBef>
              <a:buFont typeface="Arial"/>
              <a:buChar char="•"/>
              <a:tabLst>
                <a:tab pos="240665" algn="l"/>
                <a:tab pos="241300" algn="l"/>
              </a:tabLst>
            </a:pPr>
            <a:r>
              <a:rPr sz="3200" b="1" spc="-30" dirty="0">
                <a:effectLst>
                  <a:outerShdw blurRad="38100" dist="38100" dir="2700000" algn="tl">
                    <a:srgbClr val="000000">
                      <a:alpha val="43137"/>
                    </a:srgbClr>
                  </a:outerShdw>
                </a:effectLst>
                <a:latin typeface="Bodoni MT Black" panose="02070A03080606020203" pitchFamily="18" charset="0"/>
                <a:cs typeface="Carlito"/>
              </a:rPr>
              <a:t>Executive </a:t>
            </a:r>
            <a:r>
              <a:rPr sz="3200" b="1" spc="-15" dirty="0">
                <a:effectLst>
                  <a:outerShdw blurRad="38100" dist="38100" dir="2700000" algn="tl">
                    <a:srgbClr val="000000">
                      <a:alpha val="43137"/>
                    </a:srgbClr>
                  </a:outerShdw>
                </a:effectLst>
                <a:latin typeface="Bodoni MT Black" panose="02070A03080606020203" pitchFamily="18" charset="0"/>
                <a:cs typeface="Carlito"/>
              </a:rPr>
              <a:t>Summary</a:t>
            </a:r>
            <a:r>
              <a:rPr sz="3200" b="1" spc="-10" dirty="0">
                <a:effectLst>
                  <a:outerShdw blurRad="38100" dist="38100" dir="2700000" algn="tl">
                    <a:srgbClr val="000000">
                      <a:alpha val="43137"/>
                    </a:srgbClr>
                  </a:outerShdw>
                </a:effectLst>
                <a:latin typeface="Bodoni MT Black" panose="02070A03080606020203" pitchFamily="18" charset="0"/>
                <a:cs typeface="Carlito"/>
              </a:rPr>
              <a:t> </a:t>
            </a:r>
            <a:endParaRPr sz="3200" b="1" dirty="0">
              <a:effectLst>
                <a:outerShdw blurRad="38100" dist="38100" dir="2700000" algn="tl">
                  <a:srgbClr val="000000">
                    <a:alpha val="43137"/>
                  </a:srgbClr>
                </a:outerShdw>
              </a:effectLst>
              <a:latin typeface="Bodoni MT Black" panose="02070A03080606020203" pitchFamily="18" charset="0"/>
              <a:cs typeface="Carlito"/>
            </a:endParaRPr>
          </a:p>
          <a:p>
            <a:pPr marL="241300" indent="-228600">
              <a:lnSpc>
                <a:spcPct val="100000"/>
              </a:lnSpc>
              <a:spcBef>
                <a:spcPts val="695"/>
              </a:spcBef>
              <a:buFont typeface="Arial"/>
              <a:buChar char="•"/>
              <a:tabLst>
                <a:tab pos="240665" algn="l"/>
                <a:tab pos="241300" algn="l"/>
              </a:tabLst>
            </a:pPr>
            <a:r>
              <a:rPr sz="3200" b="1" spc="-25" dirty="0">
                <a:effectLst>
                  <a:outerShdw blurRad="38100" dist="38100" dir="2700000" algn="tl">
                    <a:srgbClr val="000000">
                      <a:alpha val="43137"/>
                    </a:srgbClr>
                  </a:outerShdw>
                </a:effectLst>
                <a:latin typeface="Bodoni MT Black" panose="02070A03080606020203" pitchFamily="18" charset="0"/>
                <a:cs typeface="Carlito"/>
              </a:rPr>
              <a:t>Introduction</a:t>
            </a:r>
            <a:r>
              <a:rPr sz="3200" b="1" spc="-40" dirty="0">
                <a:effectLst>
                  <a:outerShdw blurRad="38100" dist="38100" dir="2700000" algn="tl">
                    <a:srgbClr val="000000">
                      <a:alpha val="43137"/>
                    </a:srgbClr>
                  </a:outerShdw>
                </a:effectLst>
                <a:latin typeface="Bodoni MT Black" panose="02070A03080606020203" pitchFamily="18" charset="0"/>
                <a:cs typeface="Carlito"/>
              </a:rPr>
              <a:t> </a:t>
            </a:r>
            <a:endParaRPr sz="3200" b="1" dirty="0">
              <a:effectLst>
                <a:outerShdw blurRad="38100" dist="38100" dir="2700000" algn="tl">
                  <a:srgbClr val="000000">
                    <a:alpha val="43137"/>
                  </a:srgbClr>
                </a:outerShdw>
              </a:effectLst>
              <a:latin typeface="Bodoni MT Black" panose="02070A03080606020203" pitchFamily="18" charset="0"/>
              <a:cs typeface="Carlito"/>
            </a:endParaRPr>
          </a:p>
          <a:p>
            <a:pPr marL="241300" indent="-228600">
              <a:lnSpc>
                <a:spcPct val="100000"/>
              </a:lnSpc>
              <a:spcBef>
                <a:spcPts val="700"/>
              </a:spcBef>
              <a:buFont typeface="Arial"/>
              <a:buChar char="•"/>
              <a:tabLst>
                <a:tab pos="240665" algn="l"/>
                <a:tab pos="241300" algn="l"/>
              </a:tabLst>
            </a:pPr>
            <a:r>
              <a:rPr sz="3200" b="1" spc="-5" dirty="0">
                <a:effectLst>
                  <a:outerShdw blurRad="38100" dist="38100" dir="2700000" algn="tl">
                    <a:srgbClr val="000000">
                      <a:alpha val="43137"/>
                    </a:srgbClr>
                  </a:outerShdw>
                </a:effectLst>
                <a:latin typeface="Bodoni MT Black" panose="02070A03080606020203" pitchFamily="18" charset="0"/>
                <a:cs typeface="Carlito"/>
              </a:rPr>
              <a:t>Methodology</a:t>
            </a:r>
            <a:r>
              <a:rPr sz="3200" b="1" spc="-60" dirty="0">
                <a:effectLst>
                  <a:outerShdw blurRad="38100" dist="38100" dir="2700000" algn="tl">
                    <a:srgbClr val="000000">
                      <a:alpha val="43137"/>
                    </a:srgbClr>
                  </a:outerShdw>
                </a:effectLst>
                <a:latin typeface="Bodoni MT Black" panose="02070A03080606020203" pitchFamily="18" charset="0"/>
                <a:cs typeface="Carlito"/>
              </a:rPr>
              <a:t> </a:t>
            </a:r>
            <a:endParaRPr sz="3200" b="1" dirty="0">
              <a:effectLst>
                <a:outerShdw blurRad="38100" dist="38100" dir="2700000" algn="tl">
                  <a:srgbClr val="000000">
                    <a:alpha val="43137"/>
                  </a:srgbClr>
                </a:outerShdw>
              </a:effectLst>
              <a:latin typeface="Bodoni MT Black" panose="02070A03080606020203" pitchFamily="18" charset="0"/>
              <a:cs typeface="Carlito"/>
            </a:endParaRPr>
          </a:p>
          <a:p>
            <a:pPr marL="241300" indent="-228600">
              <a:lnSpc>
                <a:spcPct val="100000"/>
              </a:lnSpc>
              <a:spcBef>
                <a:spcPts val="710"/>
              </a:spcBef>
              <a:buFont typeface="Arial"/>
              <a:buChar char="•"/>
              <a:tabLst>
                <a:tab pos="240665" algn="l"/>
                <a:tab pos="241300" algn="l"/>
              </a:tabLst>
            </a:pPr>
            <a:r>
              <a:rPr sz="3200" b="1" spc="-25" dirty="0">
                <a:effectLst>
                  <a:outerShdw blurRad="38100" dist="38100" dir="2700000" algn="tl">
                    <a:srgbClr val="000000">
                      <a:alpha val="43137"/>
                    </a:srgbClr>
                  </a:outerShdw>
                </a:effectLst>
                <a:latin typeface="Bodoni MT Black" panose="02070A03080606020203" pitchFamily="18" charset="0"/>
                <a:cs typeface="Carlito"/>
              </a:rPr>
              <a:t>Results</a:t>
            </a:r>
            <a:r>
              <a:rPr sz="3200" b="1" dirty="0">
                <a:effectLst>
                  <a:outerShdw blurRad="38100" dist="38100" dir="2700000" algn="tl">
                    <a:srgbClr val="000000">
                      <a:alpha val="43137"/>
                    </a:srgbClr>
                  </a:outerShdw>
                </a:effectLst>
                <a:latin typeface="Bodoni MT Black" panose="02070A03080606020203" pitchFamily="18" charset="0"/>
                <a:cs typeface="Carlito"/>
              </a:rPr>
              <a:t> </a:t>
            </a:r>
          </a:p>
          <a:p>
            <a:pPr marL="241300" indent="-228600">
              <a:lnSpc>
                <a:spcPct val="100000"/>
              </a:lnSpc>
              <a:spcBef>
                <a:spcPts val="695"/>
              </a:spcBef>
              <a:buFont typeface="Arial"/>
              <a:buChar char="•"/>
              <a:tabLst>
                <a:tab pos="240665" algn="l"/>
                <a:tab pos="241300" algn="l"/>
              </a:tabLst>
            </a:pPr>
            <a:r>
              <a:rPr sz="3200" b="1" spc="-10" dirty="0">
                <a:effectLst>
                  <a:outerShdw blurRad="38100" dist="38100" dir="2700000" algn="tl">
                    <a:srgbClr val="000000">
                      <a:alpha val="43137"/>
                    </a:srgbClr>
                  </a:outerShdw>
                </a:effectLst>
                <a:latin typeface="Bodoni MT Black" panose="02070A03080606020203" pitchFamily="18" charset="0"/>
                <a:cs typeface="Carlito"/>
              </a:rPr>
              <a:t>Conclusion</a:t>
            </a:r>
            <a:r>
              <a:rPr sz="3200" b="1" spc="-80" dirty="0">
                <a:effectLst>
                  <a:outerShdw blurRad="38100" dist="38100" dir="2700000" algn="tl">
                    <a:srgbClr val="000000">
                      <a:alpha val="43137"/>
                    </a:srgbClr>
                  </a:outerShdw>
                </a:effectLst>
                <a:latin typeface="Bodoni MT Black" panose="02070A03080606020203" pitchFamily="18" charset="0"/>
                <a:cs typeface="Carlito"/>
              </a:rPr>
              <a:t> </a:t>
            </a:r>
            <a:endParaRPr sz="3200" b="1" dirty="0">
              <a:effectLst>
                <a:outerShdw blurRad="38100" dist="38100" dir="2700000" algn="tl">
                  <a:srgbClr val="000000">
                    <a:alpha val="43137"/>
                  </a:srgbClr>
                </a:outerShdw>
              </a:effectLst>
              <a:latin typeface="Bodoni MT Black" panose="02070A03080606020203" pitchFamily="18" charset="0"/>
              <a:cs typeface="Carlito"/>
            </a:endParaRPr>
          </a:p>
          <a:p>
            <a:pPr marL="241300" indent="-228600">
              <a:lnSpc>
                <a:spcPct val="100000"/>
              </a:lnSpc>
              <a:spcBef>
                <a:spcPts val="695"/>
              </a:spcBef>
              <a:buFont typeface="Arial"/>
              <a:buChar char="•"/>
              <a:tabLst>
                <a:tab pos="240665" algn="l"/>
                <a:tab pos="241300" algn="l"/>
              </a:tabLst>
            </a:pPr>
            <a:r>
              <a:rPr sz="3200" b="1" spc="-5" dirty="0">
                <a:effectLst>
                  <a:outerShdw blurRad="38100" dist="38100" dir="2700000" algn="tl">
                    <a:srgbClr val="000000">
                      <a:alpha val="43137"/>
                    </a:srgbClr>
                  </a:outerShdw>
                </a:effectLst>
                <a:latin typeface="Bodoni MT Black" panose="02070A03080606020203" pitchFamily="18" charset="0"/>
                <a:cs typeface="Carlito"/>
              </a:rPr>
              <a:t>Appendix</a:t>
            </a:r>
            <a:r>
              <a:rPr sz="3200" b="1" spc="-90" dirty="0">
                <a:effectLst>
                  <a:outerShdw blurRad="38100" dist="38100" dir="2700000" algn="tl">
                    <a:srgbClr val="000000">
                      <a:alpha val="43137"/>
                    </a:srgbClr>
                  </a:outerShdw>
                </a:effectLst>
                <a:latin typeface="Bodoni MT Black" panose="02070A03080606020203" pitchFamily="18" charset="0"/>
                <a:cs typeface="Carlito"/>
              </a:rPr>
              <a:t> </a:t>
            </a:r>
            <a:endParaRPr sz="3200" b="1" dirty="0">
              <a:effectLst>
                <a:outerShdw blurRad="38100" dist="38100" dir="2700000" algn="tl">
                  <a:srgbClr val="000000">
                    <a:alpha val="43137"/>
                  </a:srgbClr>
                </a:outerShdw>
              </a:effectLst>
              <a:latin typeface="Bodoni MT Black" panose="02070A03080606020203" pitchFamily="18" charset="0"/>
              <a:cs typeface="Carlito"/>
            </a:endParaRPr>
          </a:p>
        </p:txBody>
      </p:sp>
      <p:sp>
        <p:nvSpPr>
          <p:cNvPr id="5" name="object 5"/>
          <p:cNvSpPr txBox="1"/>
          <p:nvPr/>
        </p:nvSpPr>
        <p:spPr>
          <a:xfrm>
            <a:off x="10948416" y="6568541"/>
            <a:ext cx="144780" cy="160020"/>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2</a:t>
            </a:fld>
            <a:endParaRPr sz="1050">
              <a:latin typeface="Carlito"/>
              <a:cs typeface="Carlito"/>
            </a:endParaRPr>
          </a:p>
        </p:txBody>
      </p:sp>
      <p:pic>
        <p:nvPicPr>
          <p:cNvPr id="6" name="Picture 5"/>
          <p:cNvPicPr>
            <a:picLocks noChangeAspect="1"/>
          </p:cNvPicPr>
          <p:nvPr/>
        </p:nvPicPr>
        <p:blipFill>
          <a:blip r:embed="rId2"/>
          <a:stretch>
            <a:fillRect/>
          </a:stretch>
        </p:blipFill>
        <p:spPr>
          <a:xfrm>
            <a:off x="533400" y="2590800"/>
            <a:ext cx="5122985" cy="28956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4926817"/>
            <a:ext cx="12188825" cy="1943100"/>
            <a:chOff x="0" y="4914901"/>
            <a:chExt cx="12188825" cy="1943100"/>
          </a:xfrm>
        </p:grpSpPr>
        <p:sp>
          <p:nvSpPr>
            <p:cNvPr id="3" name="object 3"/>
            <p:cNvSpPr/>
            <p:nvPr/>
          </p:nvSpPr>
          <p:spPr>
            <a:xfrm>
              <a:off x="0" y="4978906"/>
              <a:ext cx="12188825" cy="1878964"/>
            </a:xfrm>
            <a:custGeom>
              <a:avLst/>
              <a:gdLst/>
              <a:ahLst/>
              <a:cxnLst/>
              <a:rect l="l" t="t" r="r" b="b"/>
              <a:pathLst>
                <a:path w="12188825" h="1878965">
                  <a:moveTo>
                    <a:pt x="12188444" y="0"/>
                  </a:moveTo>
                  <a:lnTo>
                    <a:pt x="0" y="0"/>
                  </a:lnTo>
                  <a:lnTo>
                    <a:pt x="0" y="1878584"/>
                  </a:lnTo>
                  <a:lnTo>
                    <a:pt x="12188444" y="1878584"/>
                  </a:lnTo>
                  <a:lnTo>
                    <a:pt x="12188444" y="0"/>
                  </a:lnTo>
                  <a:close/>
                </a:path>
              </a:pathLst>
            </a:custGeom>
            <a:solidFill>
              <a:srgbClr val="BB562C"/>
            </a:solidFill>
          </p:spPr>
          <p:txBody>
            <a:bodyPr wrap="square" lIns="0" tIns="0" rIns="0" bIns="0" rtlCol="0"/>
            <a:lstStyle/>
            <a:p>
              <a:endParaRPr/>
            </a:p>
          </p:txBody>
        </p:sp>
        <p:sp>
          <p:nvSpPr>
            <p:cNvPr id="4" name="object 4"/>
            <p:cNvSpPr/>
            <p:nvPr/>
          </p:nvSpPr>
          <p:spPr>
            <a:xfrm>
              <a:off x="0" y="4914901"/>
              <a:ext cx="12188825" cy="64135"/>
            </a:xfrm>
            <a:custGeom>
              <a:avLst/>
              <a:gdLst/>
              <a:ahLst/>
              <a:cxnLst/>
              <a:rect l="l" t="t" r="r" b="b"/>
              <a:pathLst>
                <a:path w="12188825" h="64135">
                  <a:moveTo>
                    <a:pt x="12188444" y="0"/>
                  </a:moveTo>
                  <a:lnTo>
                    <a:pt x="0" y="0"/>
                  </a:lnTo>
                  <a:lnTo>
                    <a:pt x="0" y="63879"/>
                  </a:lnTo>
                  <a:lnTo>
                    <a:pt x="12188444" y="63879"/>
                  </a:lnTo>
                  <a:lnTo>
                    <a:pt x="12188444" y="0"/>
                  </a:lnTo>
                  <a:close/>
                </a:path>
              </a:pathLst>
            </a:custGeom>
            <a:solidFill>
              <a:srgbClr val="E28312"/>
            </a:solidFill>
          </p:spPr>
          <p:txBody>
            <a:bodyPr wrap="square" lIns="0" tIns="0" rIns="0" bIns="0" rtlCol="0"/>
            <a:lstStyle/>
            <a:p>
              <a:endParaRPr/>
            </a:p>
          </p:txBody>
        </p:sp>
      </p:grpSp>
      <p:sp>
        <p:nvSpPr>
          <p:cNvPr id="5" name="object 5"/>
          <p:cNvSpPr txBox="1">
            <a:spLocks noGrp="1"/>
          </p:cNvSpPr>
          <p:nvPr>
            <p:ph type="title"/>
          </p:nvPr>
        </p:nvSpPr>
        <p:spPr>
          <a:xfrm>
            <a:off x="902614" y="506095"/>
            <a:ext cx="5421986" cy="574040"/>
          </a:xfrm>
          <a:prstGeom prst="rect">
            <a:avLst/>
          </a:prstGeom>
        </p:spPr>
        <p:txBody>
          <a:bodyPr vert="horz" wrap="square" lIns="0" tIns="12700" rIns="0" bIns="0" rtlCol="0">
            <a:spAutoFit/>
          </a:bodyPr>
          <a:lstStyle/>
          <a:p>
            <a:pPr marL="12700">
              <a:lnSpc>
                <a:spcPct val="100000"/>
              </a:lnSpc>
              <a:spcBef>
                <a:spcPts val="100"/>
              </a:spcBef>
            </a:pPr>
            <a:r>
              <a:rPr sz="3600" b="1" spc="-335" dirty="0">
                <a:solidFill>
                  <a:schemeClr val="tx1"/>
                </a:solidFill>
                <a:effectLst>
                  <a:outerShdw blurRad="38100" dist="38100" dir="2700000" algn="tl">
                    <a:srgbClr val="000000">
                      <a:alpha val="43137"/>
                    </a:srgbClr>
                  </a:outerShdw>
                </a:effectLst>
              </a:rPr>
              <a:t>Payload </a:t>
            </a:r>
            <a:r>
              <a:rPr sz="3600" b="1" spc="-300" dirty="0">
                <a:solidFill>
                  <a:schemeClr val="tx1"/>
                </a:solidFill>
                <a:effectLst>
                  <a:outerShdw blurRad="38100" dist="38100" dir="2700000" algn="tl">
                    <a:srgbClr val="000000">
                      <a:alpha val="43137"/>
                    </a:srgbClr>
                  </a:outerShdw>
                </a:effectLst>
              </a:rPr>
              <a:t>vs. </a:t>
            </a:r>
            <a:r>
              <a:rPr sz="3600" b="1" spc="-310" dirty="0">
                <a:solidFill>
                  <a:schemeClr val="tx1"/>
                </a:solidFill>
                <a:effectLst>
                  <a:outerShdw blurRad="38100" dist="38100" dir="2700000" algn="tl">
                    <a:srgbClr val="000000">
                      <a:alpha val="43137"/>
                    </a:srgbClr>
                  </a:outerShdw>
                </a:effectLst>
              </a:rPr>
              <a:t>Launch</a:t>
            </a:r>
            <a:r>
              <a:rPr sz="3600" b="1" spc="-495" dirty="0">
                <a:solidFill>
                  <a:schemeClr val="tx1"/>
                </a:solidFill>
                <a:effectLst>
                  <a:outerShdw blurRad="38100" dist="38100" dir="2700000" algn="tl">
                    <a:srgbClr val="000000">
                      <a:alpha val="43137"/>
                    </a:srgbClr>
                  </a:outerShdw>
                </a:effectLst>
              </a:rPr>
              <a:t> </a:t>
            </a:r>
            <a:r>
              <a:rPr sz="3600" b="1" spc="-260" dirty="0">
                <a:solidFill>
                  <a:schemeClr val="tx1"/>
                </a:solidFill>
                <a:effectLst>
                  <a:outerShdw blurRad="38100" dist="38100" dir="2700000" algn="tl">
                    <a:srgbClr val="000000">
                      <a:alpha val="43137"/>
                    </a:srgbClr>
                  </a:outerShdw>
                </a:effectLst>
              </a:rPr>
              <a:t>Site</a:t>
            </a:r>
            <a:endParaRPr sz="3600" b="1" dirty="0">
              <a:solidFill>
                <a:schemeClr val="tx1"/>
              </a:solidFill>
              <a:effectLst>
                <a:outerShdw blurRad="38100" dist="38100" dir="2700000" algn="tl">
                  <a:srgbClr val="000000">
                    <a:alpha val="43137"/>
                  </a:srgbClr>
                </a:outerShdw>
              </a:effectLst>
            </a:endParaRPr>
          </a:p>
        </p:txBody>
      </p:sp>
      <p:sp>
        <p:nvSpPr>
          <p:cNvPr id="9" name="object 9"/>
          <p:cNvSpPr txBox="1">
            <a:spLocks noGrp="1"/>
          </p:cNvSpPr>
          <p:nvPr>
            <p:ph type="sldNum" sz="quarter" idx="12"/>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20</a:t>
            </a:fld>
            <a:endParaRPr dirty="0"/>
          </a:p>
        </p:txBody>
      </p:sp>
      <p:sp>
        <p:nvSpPr>
          <p:cNvPr id="6" name="object 6"/>
          <p:cNvSpPr txBox="1"/>
          <p:nvPr/>
        </p:nvSpPr>
        <p:spPr>
          <a:xfrm>
            <a:off x="1676400" y="5319002"/>
            <a:ext cx="8469986" cy="770467"/>
          </a:xfrm>
          <a:prstGeom prst="rect">
            <a:avLst/>
          </a:prstGeom>
        </p:spPr>
        <p:txBody>
          <a:bodyPr vert="horz" wrap="square" lIns="0" tIns="12700" rIns="0" bIns="0" rtlCol="0">
            <a:spAutoFit/>
          </a:bodyPr>
          <a:lstStyle/>
          <a:p>
            <a:pPr marL="355600" marR="5080" indent="-342900">
              <a:lnSpc>
                <a:spcPct val="121400"/>
              </a:lnSpc>
              <a:spcBef>
                <a:spcPts val="100"/>
              </a:spcBef>
              <a:buFont typeface="Wingdings" panose="05000000000000000000" pitchFamily="2" charset="2"/>
              <a:buChar char="q"/>
            </a:pPr>
            <a:r>
              <a:rPr lang="en-US" sz="2000" spc="-25" dirty="0" smtClean="0">
                <a:solidFill>
                  <a:srgbClr val="FFFFFF"/>
                </a:solidFill>
                <a:latin typeface="Carlito"/>
                <a:cs typeface="Carlito"/>
              </a:rPr>
              <a:t>Payload </a:t>
            </a:r>
            <a:r>
              <a:rPr lang="en-US" sz="2000" spc="-5" dirty="0">
                <a:solidFill>
                  <a:srgbClr val="FFFFFF"/>
                </a:solidFill>
                <a:latin typeface="Carlito"/>
                <a:cs typeface="Carlito"/>
              </a:rPr>
              <a:t>mass </a:t>
            </a:r>
            <a:r>
              <a:rPr lang="en-US" sz="2000" spc="-20" dirty="0">
                <a:solidFill>
                  <a:srgbClr val="FFFFFF"/>
                </a:solidFill>
                <a:latin typeface="Carlito"/>
                <a:cs typeface="Carlito"/>
              </a:rPr>
              <a:t>appears </a:t>
            </a:r>
            <a:r>
              <a:rPr lang="en-US" sz="2000" spc="-15" dirty="0">
                <a:solidFill>
                  <a:srgbClr val="FFFFFF"/>
                </a:solidFill>
                <a:latin typeface="Carlito"/>
                <a:cs typeface="Carlito"/>
              </a:rPr>
              <a:t>to </a:t>
            </a:r>
            <a:r>
              <a:rPr lang="en-US" sz="2000" spc="-20" dirty="0">
                <a:solidFill>
                  <a:srgbClr val="FFFFFF"/>
                </a:solidFill>
                <a:latin typeface="Carlito"/>
                <a:cs typeface="Carlito"/>
              </a:rPr>
              <a:t>fall mostly between </a:t>
            </a:r>
            <a:r>
              <a:rPr lang="en-US" sz="2000" spc="-10" dirty="0">
                <a:solidFill>
                  <a:srgbClr val="FFFFFF"/>
                </a:solidFill>
                <a:latin typeface="Carlito"/>
                <a:cs typeface="Carlito"/>
              </a:rPr>
              <a:t>0-6000 </a:t>
            </a:r>
            <a:r>
              <a:rPr lang="en-US" sz="2000" spc="-5" dirty="0" smtClean="0">
                <a:solidFill>
                  <a:srgbClr val="FFFFFF"/>
                </a:solidFill>
                <a:latin typeface="Carlito"/>
                <a:cs typeface="Carlito"/>
              </a:rPr>
              <a:t>kg  </a:t>
            </a:r>
          </a:p>
          <a:p>
            <a:pPr marL="355600" marR="5080" indent="-342900">
              <a:lnSpc>
                <a:spcPct val="121400"/>
              </a:lnSpc>
              <a:spcBef>
                <a:spcPts val="100"/>
              </a:spcBef>
              <a:buFont typeface="Wingdings" panose="05000000000000000000" pitchFamily="2" charset="2"/>
              <a:buChar char="q"/>
            </a:pPr>
            <a:r>
              <a:rPr lang="en-US" sz="2000" spc="-25" dirty="0" smtClean="0">
                <a:solidFill>
                  <a:srgbClr val="FFFFFF"/>
                </a:solidFill>
                <a:latin typeface="Carlito"/>
                <a:cs typeface="Carlito"/>
              </a:rPr>
              <a:t>Different </a:t>
            </a:r>
            <a:r>
              <a:rPr lang="en-US" sz="2000" spc="-5" dirty="0">
                <a:solidFill>
                  <a:srgbClr val="FFFFFF"/>
                </a:solidFill>
                <a:latin typeface="Carlito"/>
                <a:cs typeface="Carlito"/>
              </a:rPr>
              <a:t>launch </a:t>
            </a:r>
            <a:r>
              <a:rPr lang="en-US" sz="2000" spc="-10" dirty="0">
                <a:solidFill>
                  <a:srgbClr val="FFFFFF"/>
                </a:solidFill>
                <a:latin typeface="Carlito"/>
                <a:cs typeface="Carlito"/>
              </a:rPr>
              <a:t>sites </a:t>
            </a:r>
            <a:r>
              <a:rPr lang="en-US" sz="2000" spc="-5" dirty="0">
                <a:solidFill>
                  <a:srgbClr val="FFFFFF"/>
                </a:solidFill>
                <a:latin typeface="Carlito"/>
                <a:cs typeface="Carlito"/>
              </a:rPr>
              <a:t>also </a:t>
            </a:r>
            <a:r>
              <a:rPr lang="en-US" sz="2000" spc="-15" dirty="0">
                <a:solidFill>
                  <a:srgbClr val="FFFFFF"/>
                </a:solidFill>
                <a:latin typeface="Carlito"/>
                <a:cs typeface="Carlito"/>
              </a:rPr>
              <a:t>seem to use </a:t>
            </a:r>
            <a:r>
              <a:rPr lang="en-US" sz="2000" spc="-25" dirty="0">
                <a:solidFill>
                  <a:srgbClr val="FFFFFF"/>
                </a:solidFill>
                <a:latin typeface="Carlito"/>
                <a:cs typeface="Carlito"/>
              </a:rPr>
              <a:t>different </a:t>
            </a:r>
            <a:r>
              <a:rPr lang="en-US" sz="2000" spc="-20" dirty="0">
                <a:solidFill>
                  <a:srgbClr val="FFFFFF"/>
                </a:solidFill>
                <a:latin typeface="Carlito"/>
                <a:cs typeface="Carlito"/>
              </a:rPr>
              <a:t>payload</a:t>
            </a:r>
            <a:r>
              <a:rPr lang="en-US" sz="2000" spc="-10" dirty="0">
                <a:solidFill>
                  <a:srgbClr val="FFFFFF"/>
                </a:solidFill>
                <a:latin typeface="Carlito"/>
                <a:cs typeface="Carlito"/>
              </a:rPr>
              <a:t> </a:t>
            </a:r>
            <a:r>
              <a:rPr lang="en-US" sz="2000" spc="-5" dirty="0">
                <a:solidFill>
                  <a:srgbClr val="FFFFFF"/>
                </a:solidFill>
                <a:latin typeface="Carlito"/>
                <a:cs typeface="Carlito"/>
              </a:rPr>
              <a:t>mass</a:t>
            </a:r>
            <a:endParaRPr sz="2000" dirty="0">
              <a:latin typeface="Carlito"/>
              <a:cs typeface="Carlito"/>
            </a:endParaRPr>
          </a:p>
        </p:txBody>
      </p:sp>
      <p:sp>
        <p:nvSpPr>
          <p:cNvPr id="7" name="object 7"/>
          <p:cNvSpPr/>
          <p:nvPr/>
        </p:nvSpPr>
        <p:spPr>
          <a:xfrm>
            <a:off x="39623" y="1653539"/>
            <a:ext cx="12100560" cy="2377439"/>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902614" y="4346194"/>
            <a:ext cx="7174586" cy="258188"/>
          </a:xfrm>
          <a:prstGeom prst="rect">
            <a:avLst/>
          </a:prstGeom>
        </p:spPr>
        <p:txBody>
          <a:bodyPr vert="horz" wrap="square" lIns="0" tIns="12065" rIns="0" bIns="0" rtlCol="0">
            <a:spAutoFit/>
          </a:bodyPr>
          <a:lstStyle/>
          <a:p>
            <a:pPr marL="12700">
              <a:lnSpc>
                <a:spcPct val="100000"/>
              </a:lnSpc>
              <a:spcBef>
                <a:spcPts val="95"/>
              </a:spcBef>
            </a:pPr>
            <a:r>
              <a:rPr sz="1600" spc="-20" dirty="0">
                <a:solidFill>
                  <a:srgbClr val="00B050"/>
                </a:solidFill>
                <a:latin typeface="Carlito"/>
                <a:cs typeface="Carlito"/>
              </a:rPr>
              <a:t>Green</a:t>
            </a:r>
            <a:r>
              <a:rPr sz="1600" spc="-20" dirty="0">
                <a:latin typeface="Carlito"/>
                <a:cs typeface="Carlito"/>
              </a:rPr>
              <a:t> indicates successful </a:t>
            </a:r>
            <a:r>
              <a:rPr sz="1600" spc="-10" dirty="0">
                <a:latin typeface="Carlito"/>
                <a:cs typeface="Carlito"/>
              </a:rPr>
              <a:t>launch; </a:t>
            </a:r>
            <a:r>
              <a:rPr sz="1600" spc="-15" dirty="0">
                <a:solidFill>
                  <a:srgbClr val="7030A0"/>
                </a:solidFill>
                <a:latin typeface="Carlito"/>
                <a:cs typeface="Carlito"/>
              </a:rPr>
              <a:t>Purple</a:t>
            </a:r>
            <a:r>
              <a:rPr sz="1600" spc="-15" dirty="0">
                <a:latin typeface="Carlito"/>
                <a:cs typeface="Carlito"/>
              </a:rPr>
              <a:t> </a:t>
            </a:r>
            <a:r>
              <a:rPr sz="1600" spc="-20" dirty="0">
                <a:latin typeface="Carlito"/>
                <a:cs typeface="Carlito"/>
              </a:rPr>
              <a:t>indicates unsuccessful</a:t>
            </a:r>
            <a:r>
              <a:rPr sz="1600" spc="185" dirty="0">
                <a:latin typeface="Carlito"/>
                <a:cs typeface="Carlito"/>
              </a:rPr>
              <a:t> </a:t>
            </a:r>
            <a:r>
              <a:rPr sz="1600" spc="-10" dirty="0">
                <a:latin typeface="Carlito"/>
                <a:cs typeface="Carlito"/>
              </a:rPr>
              <a:t>launch.</a:t>
            </a:r>
            <a:endParaRPr sz="1600" dirty="0">
              <a:latin typeface="Carlito"/>
              <a:cs typeface="Carli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175" y="4951797"/>
            <a:ext cx="12188825" cy="1943100"/>
            <a:chOff x="0" y="4914901"/>
            <a:chExt cx="12188825" cy="1943100"/>
          </a:xfrm>
        </p:grpSpPr>
        <p:sp>
          <p:nvSpPr>
            <p:cNvPr id="3" name="object 3"/>
            <p:cNvSpPr/>
            <p:nvPr/>
          </p:nvSpPr>
          <p:spPr>
            <a:xfrm>
              <a:off x="0" y="4978906"/>
              <a:ext cx="12188825" cy="1878964"/>
            </a:xfrm>
            <a:custGeom>
              <a:avLst/>
              <a:gdLst/>
              <a:ahLst/>
              <a:cxnLst/>
              <a:rect l="l" t="t" r="r" b="b"/>
              <a:pathLst>
                <a:path w="12188825" h="1878965">
                  <a:moveTo>
                    <a:pt x="12188444" y="0"/>
                  </a:moveTo>
                  <a:lnTo>
                    <a:pt x="0" y="0"/>
                  </a:lnTo>
                  <a:lnTo>
                    <a:pt x="0" y="1878584"/>
                  </a:lnTo>
                  <a:lnTo>
                    <a:pt x="12188444" y="1878584"/>
                  </a:lnTo>
                  <a:lnTo>
                    <a:pt x="12188444" y="0"/>
                  </a:lnTo>
                  <a:close/>
                </a:path>
              </a:pathLst>
            </a:custGeom>
            <a:solidFill>
              <a:srgbClr val="BB562C"/>
            </a:solidFill>
          </p:spPr>
          <p:txBody>
            <a:bodyPr wrap="square" lIns="0" tIns="0" rIns="0" bIns="0" rtlCol="0"/>
            <a:lstStyle/>
            <a:p>
              <a:endParaRPr/>
            </a:p>
          </p:txBody>
        </p:sp>
        <p:sp>
          <p:nvSpPr>
            <p:cNvPr id="4" name="object 4"/>
            <p:cNvSpPr/>
            <p:nvPr/>
          </p:nvSpPr>
          <p:spPr>
            <a:xfrm>
              <a:off x="0" y="4914901"/>
              <a:ext cx="12188825" cy="64135"/>
            </a:xfrm>
            <a:custGeom>
              <a:avLst/>
              <a:gdLst/>
              <a:ahLst/>
              <a:cxnLst/>
              <a:rect l="l" t="t" r="r" b="b"/>
              <a:pathLst>
                <a:path w="12188825" h="64135">
                  <a:moveTo>
                    <a:pt x="12188444" y="0"/>
                  </a:moveTo>
                  <a:lnTo>
                    <a:pt x="0" y="0"/>
                  </a:lnTo>
                  <a:lnTo>
                    <a:pt x="0" y="63879"/>
                  </a:lnTo>
                  <a:lnTo>
                    <a:pt x="12188444" y="63879"/>
                  </a:lnTo>
                  <a:lnTo>
                    <a:pt x="12188444" y="0"/>
                  </a:lnTo>
                  <a:close/>
                </a:path>
              </a:pathLst>
            </a:custGeom>
            <a:solidFill>
              <a:srgbClr val="E28312"/>
            </a:solidFill>
          </p:spPr>
          <p:txBody>
            <a:bodyPr wrap="square" lIns="0" tIns="0" rIns="0" bIns="0" rtlCol="0"/>
            <a:lstStyle/>
            <a:p>
              <a:endParaRPr/>
            </a:p>
          </p:txBody>
        </p:sp>
      </p:grpSp>
      <p:sp>
        <p:nvSpPr>
          <p:cNvPr id="5" name="object 5"/>
          <p:cNvSpPr txBox="1">
            <a:spLocks noGrp="1"/>
          </p:cNvSpPr>
          <p:nvPr>
            <p:ph type="title"/>
          </p:nvPr>
        </p:nvSpPr>
        <p:spPr>
          <a:xfrm>
            <a:off x="723391" y="488696"/>
            <a:ext cx="6515609" cy="574040"/>
          </a:xfrm>
          <a:prstGeom prst="rect">
            <a:avLst/>
          </a:prstGeom>
        </p:spPr>
        <p:txBody>
          <a:bodyPr vert="horz" wrap="square" lIns="0" tIns="12700" rIns="0" bIns="0" rtlCol="0">
            <a:spAutoFit/>
          </a:bodyPr>
          <a:lstStyle/>
          <a:p>
            <a:pPr marL="12700">
              <a:lnSpc>
                <a:spcPct val="100000"/>
              </a:lnSpc>
              <a:spcBef>
                <a:spcPts val="100"/>
              </a:spcBef>
            </a:pPr>
            <a:r>
              <a:rPr sz="3600" b="1" spc="-425" dirty="0">
                <a:solidFill>
                  <a:schemeClr val="tx1"/>
                </a:solidFill>
                <a:effectLst>
                  <a:outerShdw blurRad="38100" dist="38100" dir="2700000" algn="tl">
                    <a:srgbClr val="000000">
                      <a:alpha val="43137"/>
                    </a:srgbClr>
                  </a:outerShdw>
                </a:effectLst>
              </a:rPr>
              <a:t>Success </a:t>
            </a:r>
            <a:r>
              <a:rPr sz="3600" b="1" spc="-165" dirty="0">
                <a:solidFill>
                  <a:schemeClr val="tx1"/>
                </a:solidFill>
                <a:effectLst>
                  <a:outerShdw blurRad="38100" dist="38100" dir="2700000" algn="tl">
                    <a:srgbClr val="000000">
                      <a:alpha val="43137"/>
                    </a:srgbClr>
                  </a:outerShdw>
                </a:effectLst>
              </a:rPr>
              <a:t>rate </a:t>
            </a:r>
            <a:r>
              <a:rPr sz="3600" b="1" spc="-300" dirty="0">
                <a:solidFill>
                  <a:schemeClr val="tx1"/>
                </a:solidFill>
                <a:effectLst>
                  <a:outerShdw blurRad="38100" dist="38100" dir="2700000" algn="tl">
                    <a:srgbClr val="000000">
                      <a:alpha val="43137"/>
                    </a:srgbClr>
                  </a:outerShdw>
                </a:effectLst>
              </a:rPr>
              <a:t>vs. </a:t>
            </a:r>
            <a:r>
              <a:rPr sz="3600" b="1" spc="-135" dirty="0">
                <a:solidFill>
                  <a:schemeClr val="tx1"/>
                </a:solidFill>
                <a:effectLst>
                  <a:outerShdw blurRad="38100" dist="38100" dir="2700000" algn="tl">
                    <a:srgbClr val="000000">
                      <a:alpha val="43137"/>
                    </a:srgbClr>
                  </a:outerShdw>
                </a:effectLst>
              </a:rPr>
              <a:t>Orbit</a:t>
            </a:r>
            <a:r>
              <a:rPr sz="3600" b="1" spc="-670" dirty="0">
                <a:solidFill>
                  <a:schemeClr val="tx1"/>
                </a:solidFill>
                <a:effectLst>
                  <a:outerShdw blurRad="38100" dist="38100" dir="2700000" algn="tl">
                    <a:srgbClr val="000000">
                      <a:alpha val="43137"/>
                    </a:srgbClr>
                  </a:outerShdw>
                </a:effectLst>
              </a:rPr>
              <a:t> </a:t>
            </a:r>
            <a:r>
              <a:rPr sz="3600" b="1" spc="-145" dirty="0">
                <a:solidFill>
                  <a:schemeClr val="tx1"/>
                </a:solidFill>
                <a:effectLst>
                  <a:outerShdw blurRad="38100" dist="38100" dir="2700000" algn="tl">
                    <a:srgbClr val="000000">
                      <a:alpha val="43137"/>
                    </a:srgbClr>
                  </a:outerShdw>
                </a:effectLst>
              </a:rPr>
              <a:t>type</a:t>
            </a:r>
            <a:endParaRPr sz="3600" b="1" dirty="0">
              <a:solidFill>
                <a:schemeClr val="tx1"/>
              </a:solidFill>
              <a:effectLst>
                <a:outerShdw blurRad="38100" dist="38100" dir="2700000" algn="tl">
                  <a:srgbClr val="000000">
                    <a:alpha val="43137"/>
                  </a:srgbClr>
                </a:outerShdw>
              </a:effectLst>
            </a:endParaRPr>
          </a:p>
        </p:txBody>
      </p:sp>
      <p:sp>
        <p:nvSpPr>
          <p:cNvPr id="9" name="object 9"/>
          <p:cNvSpPr txBox="1">
            <a:spLocks noGrp="1"/>
          </p:cNvSpPr>
          <p:nvPr>
            <p:ph type="sldNum" sz="quarter" idx="12"/>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21</a:t>
            </a:fld>
            <a:endParaRPr dirty="0"/>
          </a:p>
        </p:txBody>
      </p:sp>
      <p:sp>
        <p:nvSpPr>
          <p:cNvPr id="6" name="object 6"/>
          <p:cNvSpPr txBox="1"/>
          <p:nvPr/>
        </p:nvSpPr>
        <p:spPr>
          <a:xfrm>
            <a:off x="228600" y="5041469"/>
            <a:ext cx="9982200" cy="1680845"/>
          </a:xfrm>
          <a:prstGeom prst="rect">
            <a:avLst/>
          </a:prstGeom>
        </p:spPr>
        <p:txBody>
          <a:bodyPr vert="horz" wrap="square" lIns="0" tIns="12700" rIns="0" bIns="0" rtlCol="0">
            <a:spAutoFit/>
          </a:bodyPr>
          <a:lstStyle/>
          <a:p>
            <a:pPr marL="298450" marR="5080" indent="-285750">
              <a:lnSpc>
                <a:spcPct val="120800"/>
              </a:lnSpc>
              <a:spcBef>
                <a:spcPts val="100"/>
              </a:spcBef>
              <a:buFont typeface="Wingdings" panose="05000000000000000000" pitchFamily="2" charset="2"/>
              <a:buChar char="q"/>
            </a:pPr>
            <a:r>
              <a:rPr spc="-15" dirty="0">
                <a:solidFill>
                  <a:srgbClr val="FFFFFF"/>
                </a:solidFill>
                <a:latin typeface="Carlito"/>
                <a:cs typeface="Carlito"/>
              </a:rPr>
              <a:t>ES-L1 </a:t>
            </a:r>
            <a:r>
              <a:rPr spc="-20" dirty="0">
                <a:solidFill>
                  <a:srgbClr val="FFFFFF"/>
                </a:solidFill>
                <a:latin typeface="Carlito"/>
                <a:cs typeface="Carlito"/>
              </a:rPr>
              <a:t>(1), </a:t>
            </a:r>
            <a:r>
              <a:rPr spc="-25" dirty="0">
                <a:solidFill>
                  <a:srgbClr val="FFFFFF"/>
                </a:solidFill>
                <a:latin typeface="Carlito"/>
                <a:cs typeface="Carlito"/>
              </a:rPr>
              <a:t>GEO </a:t>
            </a:r>
            <a:r>
              <a:rPr spc="-20" dirty="0">
                <a:solidFill>
                  <a:srgbClr val="FFFFFF"/>
                </a:solidFill>
                <a:latin typeface="Carlito"/>
                <a:cs typeface="Carlito"/>
              </a:rPr>
              <a:t>(1), HEO </a:t>
            </a:r>
            <a:r>
              <a:rPr spc="-15" dirty="0">
                <a:solidFill>
                  <a:srgbClr val="FFFFFF"/>
                </a:solidFill>
                <a:latin typeface="Carlito"/>
                <a:cs typeface="Carlito"/>
              </a:rPr>
              <a:t>(1) </a:t>
            </a:r>
            <a:r>
              <a:rPr spc="-25" dirty="0">
                <a:solidFill>
                  <a:srgbClr val="FFFFFF"/>
                </a:solidFill>
                <a:latin typeface="Carlito"/>
                <a:cs typeface="Carlito"/>
              </a:rPr>
              <a:t>have </a:t>
            </a:r>
            <a:r>
              <a:rPr spc="-20" dirty="0">
                <a:solidFill>
                  <a:srgbClr val="FFFFFF"/>
                </a:solidFill>
                <a:latin typeface="Carlito"/>
                <a:cs typeface="Carlito"/>
              </a:rPr>
              <a:t>100% </a:t>
            </a:r>
            <a:r>
              <a:rPr spc="-15" dirty="0">
                <a:solidFill>
                  <a:srgbClr val="FFFFFF"/>
                </a:solidFill>
                <a:latin typeface="Carlito"/>
                <a:cs typeface="Carlito"/>
              </a:rPr>
              <a:t>success </a:t>
            </a:r>
            <a:r>
              <a:rPr spc="-40" dirty="0">
                <a:solidFill>
                  <a:srgbClr val="FFFFFF"/>
                </a:solidFill>
                <a:latin typeface="Carlito"/>
                <a:cs typeface="Carlito"/>
              </a:rPr>
              <a:t>rate </a:t>
            </a:r>
            <a:r>
              <a:rPr spc="-15" dirty="0">
                <a:solidFill>
                  <a:srgbClr val="FFFFFF"/>
                </a:solidFill>
                <a:latin typeface="Carlito"/>
                <a:cs typeface="Carlito"/>
              </a:rPr>
              <a:t>(sample </a:t>
            </a:r>
            <a:r>
              <a:rPr spc="-20" dirty="0">
                <a:solidFill>
                  <a:srgbClr val="FFFFFF"/>
                </a:solidFill>
                <a:latin typeface="Carlito"/>
                <a:cs typeface="Carlito"/>
              </a:rPr>
              <a:t>sizes </a:t>
            </a:r>
            <a:r>
              <a:rPr spc="-5" dirty="0">
                <a:solidFill>
                  <a:srgbClr val="FFFFFF"/>
                </a:solidFill>
                <a:latin typeface="Carlito"/>
                <a:cs typeface="Carlito"/>
              </a:rPr>
              <a:t>in </a:t>
            </a:r>
            <a:r>
              <a:rPr spc="-20" dirty="0">
                <a:solidFill>
                  <a:srgbClr val="FFFFFF"/>
                </a:solidFill>
                <a:latin typeface="Carlito"/>
                <a:cs typeface="Carlito"/>
              </a:rPr>
              <a:t>parenthesis)  </a:t>
            </a:r>
            <a:r>
              <a:rPr spc="-10" dirty="0">
                <a:solidFill>
                  <a:srgbClr val="FFFFFF"/>
                </a:solidFill>
                <a:latin typeface="Carlito"/>
                <a:cs typeface="Carlito"/>
              </a:rPr>
              <a:t>SSO </a:t>
            </a:r>
            <a:r>
              <a:rPr spc="-15" dirty="0">
                <a:solidFill>
                  <a:srgbClr val="FFFFFF"/>
                </a:solidFill>
                <a:latin typeface="Carlito"/>
                <a:cs typeface="Carlito"/>
              </a:rPr>
              <a:t>(5) </a:t>
            </a:r>
            <a:r>
              <a:rPr spc="-5" dirty="0">
                <a:solidFill>
                  <a:srgbClr val="FFFFFF"/>
                </a:solidFill>
                <a:latin typeface="Carlito"/>
                <a:cs typeface="Carlito"/>
              </a:rPr>
              <a:t>has </a:t>
            </a:r>
            <a:r>
              <a:rPr spc="-20" dirty="0">
                <a:solidFill>
                  <a:srgbClr val="FFFFFF"/>
                </a:solidFill>
                <a:latin typeface="Carlito"/>
                <a:cs typeface="Carlito"/>
              </a:rPr>
              <a:t>100% </a:t>
            </a:r>
            <a:r>
              <a:rPr spc="-10" dirty="0">
                <a:solidFill>
                  <a:srgbClr val="FFFFFF"/>
                </a:solidFill>
                <a:latin typeface="Carlito"/>
                <a:cs typeface="Carlito"/>
              </a:rPr>
              <a:t>success</a:t>
            </a:r>
            <a:r>
              <a:rPr spc="45" dirty="0">
                <a:solidFill>
                  <a:srgbClr val="FFFFFF"/>
                </a:solidFill>
                <a:latin typeface="Carlito"/>
                <a:cs typeface="Carlito"/>
              </a:rPr>
              <a:t> </a:t>
            </a:r>
            <a:r>
              <a:rPr spc="-40" dirty="0">
                <a:solidFill>
                  <a:srgbClr val="FFFFFF"/>
                </a:solidFill>
                <a:latin typeface="Carlito"/>
                <a:cs typeface="Carlito"/>
              </a:rPr>
              <a:t>rate</a:t>
            </a:r>
            <a:endParaRPr dirty="0">
              <a:latin typeface="Carlito"/>
              <a:cs typeface="Carlito"/>
            </a:endParaRPr>
          </a:p>
          <a:p>
            <a:pPr marL="298450" indent="-285750">
              <a:lnSpc>
                <a:spcPct val="100000"/>
              </a:lnSpc>
              <a:spcBef>
                <a:spcPts val="250"/>
              </a:spcBef>
              <a:buFont typeface="Wingdings" panose="05000000000000000000" pitchFamily="2" charset="2"/>
              <a:buChar char="q"/>
            </a:pPr>
            <a:r>
              <a:rPr spc="-25" dirty="0">
                <a:solidFill>
                  <a:srgbClr val="FFFFFF"/>
                </a:solidFill>
                <a:latin typeface="Carlito"/>
                <a:cs typeface="Carlito"/>
              </a:rPr>
              <a:t>VLEO </a:t>
            </a:r>
            <a:r>
              <a:rPr spc="-20" dirty="0">
                <a:solidFill>
                  <a:srgbClr val="FFFFFF"/>
                </a:solidFill>
                <a:latin typeface="Carlito"/>
                <a:cs typeface="Carlito"/>
              </a:rPr>
              <a:t>(14) </a:t>
            </a:r>
            <a:r>
              <a:rPr spc="-5" dirty="0">
                <a:solidFill>
                  <a:srgbClr val="FFFFFF"/>
                </a:solidFill>
                <a:latin typeface="Carlito"/>
                <a:cs typeface="Carlito"/>
              </a:rPr>
              <a:t>has </a:t>
            </a:r>
            <a:r>
              <a:rPr spc="-20" dirty="0">
                <a:solidFill>
                  <a:srgbClr val="FFFFFF"/>
                </a:solidFill>
                <a:latin typeface="Carlito"/>
                <a:cs typeface="Carlito"/>
              </a:rPr>
              <a:t>decent </a:t>
            </a:r>
            <a:r>
              <a:rPr spc="-15" dirty="0">
                <a:solidFill>
                  <a:srgbClr val="FFFFFF"/>
                </a:solidFill>
                <a:latin typeface="Carlito"/>
                <a:cs typeface="Carlito"/>
              </a:rPr>
              <a:t>success </a:t>
            </a:r>
            <a:r>
              <a:rPr spc="-40" dirty="0">
                <a:solidFill>
                  <a:srgbClr val="FFFFFF"/>
                </a:solidFill>
                <a:latin typeface="Carlito"/>
                <a:cs typeface="Carlito"/>
              </a:rPr>
              <a:t>rate </a:t>
            </a:r>
            <a:r>
              <a:rPr spc="-5" dirty="0">
                <a:solidFill>
                  <a:srgbClr val="FFFFFF"/>
                </a:solidFill>
                <a:latin typeface="Carlito"/>
                <a:cs typeface="Carlito"/>
              </a:rPr>
              <a:t>and</a:t>
            </a:r>
            <a:r>
              <a:rPr spc="150" dirty="0">
                <a:solidFill>
                  <a:srgbClr val="FFFFFF"/>
                </a:solidFill>
                <a:latin typeface="Carlito"/>
                <a:cs typeface="Carlito"/>
              </a:rPr>
              <a:t> </a:t>
            </a:r>
            <a:r>
              <a:rPr spc="-25" dirty="0">
                <a:solidFill>
                  <a:srgbClr val="FFFFFF"/>
                </a:solidFill>
                <a:latin typeface="Carlito"/>
                <a:cs typeface="Carlito"/>
              </a:rPr>
              <a:t>attempts</a:t>
            </a:r>
            <a:endParaRPr dirty="0">
              <a:latin typeface="Carlito"/>
              <a:cs typeface="Carlito"/>
            </a:endParaRPr>
          </a:p>
          <a:p>
            <a:pPr marL="298450" indent="-285750">
              <a:lnSpc>
                <a:spcPct val="100000"/>
              </a:lnSpc>
              <a:spcBef>
                <a:spcPts val="395"/>
              </a:spcBef>
              <a:buFont typeface="Wingdings" panose="05000000000000000000" pitchFamily="2" charset="2"/>
              <a:buChar char="q"/>
            </a:pPr>
            <a:r>
              <a:rPr spc="-5" dirty="0">
                <a:solidFill>
                  <a:srgbClr val="FFFFFF"/>
                </a:solidFill>
                <a:latin typeface="Carlito"/>
                <a:cs typeface="Carlito"/>
              </a:rPr>
              <a:t>SO </a:t>
            </a:r>
            <a:r>
              <a:rPr spc="-15" dirty="0">
                <a:solidFill>
                  <a:srgbClr val="FFFFFF"/>
                </a:solidFill>
                <a:latin typeface="Carlito"/>
                <a:cs typeface="Carlito"/>
              </a:rPr>
              <a:t>(1) </a:t>
            </a:r>
            <a:r>
              <a:rPr spc="-5" dirty="0">
                <a:solidFill>
                  <a:srgbClr val="FFFFFF"/>
                </a:solidFill>
                <a:latin typeface="Carlito"/>
                <a:cs typeface="Carlito"/>
              </a:rPr>
              <a:t>has </a:t>
            </a:r>
            <a:r>
              <a:rPr spc="-15" dirty="0">
                <a:solidFill>
                  <a:srgbClr val="FFFFFF"/>
                </a:solidFill>
                <a:latin typeface="Carlito"/>
                <a:cs typeface="Carlito"/>
              </a:rPr>
              <a:t>0% success</a:t>
            </a:r>
            <a:r>
              <a:rPr spc="85" dirty="0">
                <a:solidFill>
                  <a:srgbClr val="FFFFFF"/>
                </a:solidFill>
                <a:latin typeface="Carlito"/>
                <a:cs typeface="Carlito"/>
              </a:rPr>
              <a:t> </a:t>
            </a:r>
            <a:r>
              <a:rPr spc="-40" dirty="0">
                <a:solidFill>
                  <a:srgbClr val="FFFFFF"/>
                </a:solidFill>
                <a:latin typeface="Carlito"/>
                <a:cs typeface="Carlito"/>
              </a:rPr>
              <a:t>rate</a:t>
            </a:r>
            <a:endParaRPr dirty="0">
              <a:latin typeface="Carlito"/>
              <a:cs typeface="Carlito"/>
            </a:endParaRPr>
          </a:p>
          <a:p>
            <a:pPr marL="298450" indent="-285750">
              <a:lnSpc>
                <a:spcPct val="100000"/>
              </a:lnSpc>
              <a:spcBef>
                <a:spcPts val="565"/>
              </a:spcBef>
              <a:buFont typeface="Wingdings" panose="05000000000000000000" pitchFamily="2" charset="2"/>
              <a:buChar char="q"/>
            </a:pPr>
            <a:r>
              <a:rPr spc="-40" dirty="0">
                <a:solidFill>
                  <a:srgbClr val="FFFFFF"/>
                </a:solidFill>
                <a:latin typeface="Carlito"/>
                <a:cs typeface="Carlito"/>
              </a:rPr>
              <a:t>GTO </a:t>
            </a:r>
            <a:r>
              <a:rPr spc="-20" dirty="0">
                <a:solidFill>
                  <a:srgbClr val="FFFFFF"/>
                </a:solidFill>
                <a:latin typeface="Carlito"/>
                <a:cs typeface="Carlito"/>
              </a:rPr>
              <a:t>(27) </a:t>
            </a:r>
            <a:r>
              <a:rPr spc="-5" dirty="0">
                <a:solidFill>
                  <a:srgbClr val="FFFFFF"/>
                </a:solidFill>
                <a:latin typeface="Carlito"/>
                <a:cs typeface="Carlito"/>
              </a:rPr>
              <a:t>has the </a:t>
            </a:r>
            <a:r>
              <a:rPr spc="-20" dirty="0">
                <a:solidFill>
                  <a:srgbClr val="FFFFFF"/>
                </a:solidFill>
                <a:latin typeface="Carlito"/>
                <a:cs typeface="Carlito"/>
              </a:rPr>
              <a:t>around 50% </a:t>
            </a:r>
            <a:r>
              <a:rPr spc="-15" dirty="0">
                <a:solidFill>
                  <a:srgbClr val="FFFFFF"/>
                </a:solidFill>
                <a:latin typeface="Carlito"/>
                <a:cs typeface="Carlito"/>
              </a:rPr>
              <a:t>success </a:t>
            </a:r>
            <a:r>
              <a:rPr spc="-40" dirty="0">
                <a:solidFill>
                  <a:srgbClr val="FFFFFF"/>
                </a:solidFill>
                <a:latin typeface="Carlito"/>
                <a:cs typeface="Carlito"/>
              </a:rPr>
              <a:t>rate </a:t>
            </a:r>
            <a:r>
              <a:rPr spc="-15" dirty="0">
                <a:solidFill>
                  <a:srgbClr val="FFFFFF"/>
                </a:solidFill>
                <a:latin typeface="Carlito"/>
                <a:cs typeface="Carlito"/>
              </a:rPr>
              <a:t>but </a:t>
            </a:r>
            <a:r>
              <a:rPr spc="-20" dirty="0">
                <a:solidFill>
                  <a:srgbClr val="FFFFFF"/>
                </a:solidFill>
                <a:latin typeface="Carlito"/>
                <a:cs typeface="Carlito"/>
              </a:rPr>
              <a:t>largest</a:t>
            </a:r>
            <a:r>
              <a:rPr spc="225" dirty="0">
                <a:solidFill>
                  <a:srgbClr val="FFFFFF"/>
                </a:solidFill>
                <a:latin typeface="Carlito"/>
                <a:cs typeface="Carlito"/>
              </a:rPr>
              <a:t> </a:t>
            </a:r>
            <a:r>
              <a:rPr spc="-5" dirty="0">
                <a:solidFill>
                  <a:srgbClr val="FFFFFF"/>
                </a:solidFill>
                <a:latin typeface="Carlito"/>
                <a:cs typeface="Carlito"/>
              </a:rPr>
              <a:t>sample</a:t>
            </a:r>
            <a:endParaRPr dirty="0">
              <a:latin typeface="Carlito"/>
              <a:cs typeface="Carlito"/>
            </a:endParaRPr>
          </a:p>
        </p:txBody>
      </p:sp>
      <p:sp>
        <p:nvSpPr>
          <p:cNvPr id="7" name="object 7"/>
          <p:cNvSpPr/>
          <p:nvPr/>
        </p:nvSpPr>
        <p:spPr>
          <a:xfrm>
            <a:off x="2321051" y="1185672"/>
            <a:ext cx="5430011" cy="3514344"/>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8592318" y="3343728"/>
            <a:ext cx="2913881" cy="1123315"/>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Carlito"/>
                <a:cs typeface="Carlito"/>
              </a:rPr>
              <a:t>Success </a:t>
            </a:r>
            <a:r>
              <a:rPr sz="1800" spc="-25" dirty="0">
                <a:latin typeface="Carlito"/>
                <a:cs typeface="Carlito"/>
              </a:rPr>
              <a:t>Rate </a:t>
            </a:r>
            <a:r>
              <a:rPr sz="1800" spc="-20" dirty="0">
                <a:latin typeface="Carlito"/>
                <a:cs typeface="Carlito"/>
              </a:rPr>
              <a:t>Scale</a:t>
            </a:r>
            <a:r>
              <a:rPr sz="1800" spc="-65" dirty="0">
                <a:latin typeface="Carlito"/>
                <a:cs typeface="Carlito"/>
              </a:rPr>
              <a:t> </a:t>
            </a:r>
            <a:r>
              <a:rPr sz="1800" spc="-5" dirty="0">
                <a:latin typeface="Carlito"/>
                <a:cs typeface="Carlito"/>
              </a:rPr>
              <a:t>with </a:t>
            </a:r>
            <a:endParaRPr lang="en-US" sz="1800" spc="-5" dirty="0" smtClean="0">
              <a:latin typeface="Carlito"/>
              <a:cs typeface="Carlito"/>
            </a:endParaRPr>
          </a:p>
          <a:p>
            <a:pPr marL="12700" marR="5080">
              <a:lnSpc>
                <a:spcPct val="100000"/>
              </a:lnSpc>
              <a:spcBef>
                <a:spcPts val="100"/>
              </a:spcBef>
            </a:pPr>
            <a:r>
              <a:rPr sz="1800" dirty="0" smtClean="0">
                <a:latin typeface="Carlito"/>
                <a:cs typeface="Carlito"/>
              </a:rPr>
              <a:t>0 </a:t>
            </a:r>
            <a:r>
              <a:rPr sz="1800" dirty="0">
                <a:latin typeface="Carlito"/>
                <a:cs typeface="Carlito"/>
              </a:rPr>
              <a:t>as</a:t>
            </a:r>
            <a:r>
              <a:rPr sz="1800" spc="-70" dirty="0">
                <a:latin typeface="Carlito"/>
                <a:cs typeface="Carlito"/>
              </a:rPr>
              <a:t> </a:t>
            </a:r>
            <a:r>
              <a:rPr sz="1800" spc="-5" dirty="0">
                <a:latin typeface="Carlito"/>
                <a:cs typeface="Carlito"/>
              </a:rPr>
              <a:t>0%</a:t>
            </a:r>
            <a:endParaRPr sz="1800" dirty="0">
              <a:latin typeface="Carlito"/>
              <a:cs typeface="Carlito"/>
            </a:endParaRPr>
          </a:p>
          <a:p>
            <a:pPr marL="12700" marR="1182370">
              <a:lnSpc>
                <a:spcPct val="100000"/>
              </a:lnSpc>
            </a:pPr>
            <a:r>
              <a:rPr sz="1800" dirty="0">
                <a:latin typeface="Carlito"/>
                <a:cs typeface="Carlito"/>
              </a:rPr>
              <a:t>0.6 as</a:t>
            </a:r>
            <a:r>
              <a:rPr sz="1800" spc="-195" dirty="0">
                <a:latin typeface="Carlito"/>
                <a:cs typeface="Carlito"/>
              </a:rPr>
              <a:t> </a:t>
            </a:r>
            <a:r>
              <a:rPr sz="1800" dirty="0">
                <a:latin typeface="Carlito"/>
                <a:cs typeface="Carlito"/>
              </a:rPr>
              <a:t>60%  1 as</a:t>
            </a:r>
            <a:r>
              <a:rPr sz="1800" spc="-125" dirty="0">
                <a:latin typeface="Carlito"/>
                <a:cs typeface="Carlito"/>
              </a:rPr>
              <a:t> </a:t>
            </a:r>
            <a:r>
              <a:rPr sz="1800" spc="-5" dirty="0">
                <a:latin typeface="Carlito"/>
                <a:cs typeface="Carlito"/>
              </a:rPr>
              <a:t>100%</a:t>
            </a:r>
            <a:endParaRPr sz="1800" dirty="0">
              <a:latin typeface="Carlito"/>
              <a:cs typeface="Carli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4914901"/>
            <a:ext cx="12188825" cy="1943100"/>
            <a:chOff x="0" y="4914901"/>
            <a:chExt cx="12188825" cy="1943100"/>
          </a:xfrm>
        </p:grpSpPr>
        <p:sp>
          <p:nvSpPr>
            <p:cNvPr id="3" name="object 3"/>
            <p:cNvSpPr/>
            <p:nvPr/>
          </p:nvSpPr>
          <p:spPr>
            <a:xfrm>
              <a:off x="0" y="4978906"/>
              <a:ext cx="12188825" cy="1878964"/>
            </a:xfrm>
            <a:custGeom>
              <a:avLst/>
              <a:gdLst/>
              <a:ahLst/>
              <a:cxnLst/>
              <a:rect l="l" t="t" r="r" b="b"/>
              <a:pathLst>
                <a:path w="12188825" h="1878965">
                  <a:moveTo>
                    <a:pt x="12188444" y="0"/>
                  </a:moveTo>
                  <a:lnTo>
                    <a:pt x="0" y="0"/>
                  </a:lnTo>
                  <a:lnTo>
                    <a:pt x="0" y="1878584"/>
                  </a:lnTo>
                  <a:lnTo>
                    <a:pt x="12188444" y="1878584"/>
                  </a:lnTo>
                  <a:lnTo>
                    <a:pt x="12188444" y="0"/>
                  </a:lnTo>
                  <a:close/>
                </a:path>
              </a:pathLst>
            </a:custGeom>
            <a:solidFill>
              <a:srgbClr val="BB562C"/>
            </a:solidFill>
          </p:spPr>
          <p:txBody>
            <a:bodyPr wrap="square" lIns="0" tIns="0" rIns="0" bIns="0" rtlCol="0"/>
            <a:lstStyle/>
            <a:p>
              <a:endParaRPr/>
            </a:p>
          </p:txBody>
        </p:sp>
        <p:sp>
          <p:nvSpPr>
            <p:cNvPr id="4" name="object 4"/>
            <p:cNvSpPr/>
            <p:nvPr/>
          </p:nvSpPr>
          <p:spPr>
            <a:xfrm>
              <a:off x="0" y="4914901"/>
              <a:ext cx="12188825" cy="64135"/>
            </a:xfrm>
            <a:custGeom>
              <a:avLst/>
              <a:gdLst/>
              <a:ahLst/>
              <a:cxnLst/>
              <a:rect l="l" t="t" r="r" b="b"/>
              <a:pathLst>
                <a:path w="12188825" h="64135">
                  <a:moveTo>
                    <a:pt x="12188444" y="0"/>
                  </a:moveTo>
                  <a:lnTo>
                    <a:pt x="0" y="0"/>
                  </a:lnTo>
                  <a:lnTo>
                    <a:pt x="0" y="63879"/>
                  </a:lnTo>
                  <a:lnTo>
                    <a:pt x="12188444" y="63879"/>
                  </a:lnTo>
                  <a:lnTo>
                    <a:pt x="12188444" y="0"/>
                  </a:lnTo>
                  <a:close/>
                </a:path>
              </a:pathLst>
            </a:custGeom>
            <a:solidFill>
              <a:srgbClr val="E28312"/>
            </a:solidFill>
          </p:spPr>
          <p:txBody>
            <a:bodyPr wrap="square" lIns="0" tIns="0" rIns="0" bIns="0" rtlCol="0"/>
            <a:lstStyle/>
            <a:p>
              <a:endParaRPr/>
            </a:p>
          </p:txBody>
        </p:sp>
      </p:grpSp>
      <p:sp>
        <p:nvSpPr>
          <p:cNvPr id="5" name="object 5"/>
          <p:cNvSpPr txBox="1">
            <a:spLocks noGrp="1"/>
          </p:cNvSpPr>
          <p:nvPr>
            <p:ph type="title"/>
          </p:nvPr>
        </p:nvSpPr>
        <p:spPr>
          <a:xfrm>
            <a:off x="902614" y="642620"/>
            <a:ext cx="6336386" cy="574040"/>
          </a:xfrm>
          <a:prstGeom prst="rect">
            <a:avLst/>
          </a:prstGeom>
        </p:spPr>
        <p:txBody>
          <a:bodyPr vert="horz" wrap="square" lIns="0" tIns="12700" rIns="0" bIns="0" rtlCol="0">
            <a:spAutoFit/>
          </a:bodyPr>
          <a:lstStyle/>
          <a:p>
            <a:pPr marL="12700">
              <a:lnSpc>
                <a:spcPct val="100000"/>
              </a:lnSpc>
              <a:spcBef>
                <a:spcPts val="100"/>
              </a:spcBef>
            </a:pPr>
            <a:r>
              <a:rPr sz="3600" b="1" spc="-204" dirty="0">
                <a:solidFill>
                  <a:schemeClr val="tx1"/>
                </a:solidFill>
                <a:effectLst>
                  <a:outerShdw blurRad="38100" dist="38100" dir="2700000" algn="tl">
                    <a:srgbClr val="000000">
                      <a:alpha val="43137"/>
                    </a:srgbClr>
                  </a:outerShdw>
                </a:effectLst>
              </a:rPr>
              <a:t>Flight </a:t>
            </a:r>
            <a:r>
              <a:rPr sz="3600" b="1" spc="-229" dirty="0">
                <a:solidFill>
                  <a:schemeClr val="tx1"/>
                </a:solidFill>
                <a:effectLst>
                  <a:outerShdw blurRad="38100" dist="38100" dir="2700000" algn="tl">
                    <a:srgbClr val="000000">
                      <a:alpha val="43137"/>
                    </a:srgbClr>
                  </a:outerShdw>
                </a:effectLst>
              </a:rPr>
              <a:t>Number </a:t>
            </a:r>
            <a:r>
              <a:rPr sz="3600" b="1" spc="-300" dirty="0">
                <a:solidFill>
                  <a:schemeClr val="tx1"/>
                </a:solidFill>
                <a:effectLst>
                  <a:outerShdw blurRad="38100" dist="38100" dir="2700000" algn="tl">
                    <a:srgbClr val="000000">
                      <a:alpha val="43137"/>
                    </a:srgbClr>
                  </a:outerShdw>
                </a:effectLst>
              </a:rPr>
              <a:t>vs. </a:t>
            </a:r>
            <a:r>
              <a:rPr sz="3600" b="1" spc="-135" dirty="0">
                <a:solidFill>
                  <a:schemeClr val="tx1"/>
                </a:solidFill>
                <a:effectLst>
                  <a:outerShdw blurRad="38100" dist="38100" dir="2700000" algn="tl">
                    <a:srgbClr val="000000">
                      <a:alpha val="43137"/>
                    </a:srgbClr>
                  </a:outerShdw>
                </a:effectLst>
              </a:rPr>
              <a:t>Orbit</a:t>
            </a:r>
            <a:r>
              <a:rPr sz="3600" b="1" spc="-760" dirty="0">
                <a:solidFill>
                  <a:schemeClr val="tx1"/>
                </a:solidFill>
                <a:effectLst>
                  <a:outerShdw blurRad="38100" dist="38100" dir="2700000" algn="tl">
                    <a:srgbClr val="000000">
                      <a:alpha val="43137"/>
                    </a:srgbClr>
                  </a:outerShdw>
                </a:effectLst>
              </a:rPr>
              <a:t> </a:t>
            </a:r>
            <a:r>
              <a:rPr sz="3600" b="1" spc="-145" dirty="0">
                <a:solidFill>
                  <a:schemeClr val="tx1"/>
                </a:solidFill>
                <a:effectLst>
                  <a:outerShdw blurRad="38100" dist="38100" dir="2700000" algn="tl">
                    <a:srgbClr val="000000">
                      <a:alpha val="43137"/>
                    </a:srgbClr>
                  </a:outerShdw>
                </a:effectLst>
              </a:rPr>
              <a:t>type</a:t>
            </a:r>
            <a:endParaRPr sz="3600" b="1" dirty="0">
              <a:solidFill>
                <a:schemeClr val="tx1"/>
              </a:solidFill>
              <a:effectLst>
                <a:outerShdw blurRad="38100" dist="38100" dir="2700000" algn="tl">
                  <a:srgbClr val="000000">
                    <a:alpha val="43137"/>
                  </a:srgbClr>
                </a:outerShdw>
              </a:effectLst>
            </a:endParaRPr>
          </a:p>
        </p:txBody>
      </p:sp>
      <p:sp>
        <p:nvSpPr>
          <p:cNvPr id="9" name="object 9"/>
          <p:cNvSpPr txBox="1">
            <a:spLocks noGrp="1"/>
          </p:cNvSpPr>
          <p:nvPr>
            <p:ph type="sldNum" sz="quarter" idx="12"/>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22</a:t>
            </a:fld>
            <a:endParaRPr dirty="0"/>
          </a:p>
        </p:txBody>
      </p:sp>
      <p:sp>
        <p:nvSpPr>
          <p:cNvPr id="6" name="object 6"/>
          <p:cNvSpPr txBox="1"/>
          <p:nvPr/>
        </p:nvSpPr>
        <p:spPr>
          <a:xfrm>
            <a:off x="608539" y="5155576"/>
            <a:ext cx="9778492" cy="1504899"/>
          </a:xfrm>
          <a:prstGeom prst="rect">
            <a:avLst/>
          </a:prstGeom>
        </p:spPr>
        <p:txBody>
          <a:bodyPr vert="horz" wrap="square" lIns="0" tIns="12700" rIns="0" bIns="0" rtlCol="0">
            <a:spAutoFit/>
          </a:bodyPr>
          <a:lstStyle/>
          <a:p>
            <a:pPr marL="298450" marR="3951604" indent="-285750">
              <a:lnSpc>
                <a:spcPct val="121200"/>
              </a:lnSpc>
              <a:spcBef>
                <a:spcPts val="100"/>
              </a:spcBef>
              <a:buFont typeface="Wingdings" panose="05000000000000000000" pitchFamily="2" charset="2"/>
              <a:buChar char="q"/>
            </a:pPr>
            <a:r>
              <a:rPr sz="1600" spc="-15" dirty="0">
                <a:solidFill>
                  <a:srgbClr val="FFFFFF"/>
                </a:solidFill>
                <a:latin typeface="Carlito"/>
                <a:cs typeface="Carlito"/>
              </a:rPr>
              <a:t>Launch Orbit </a:t>
            </a:r>
            <a:r>
              <a:rPr sz="1600" spc="-25" dirty="0">
                <a:solidFill>
                  <a:srgbClr val="FFFFFF"/>
                </a:solidFill>
                <a:latin typeface="Carlito"/>
                <a:cs typeface="Carlito"/>
              </a:rPr>
              <a:t>preferences </a:t>
            </a:r>
            <a:r>
              <a:rPr sz="1600" spc="-5" dirty="0">
                <a:solidFill>
                  <a:srgbClr val="FFFFFF"/>
                </a:solidFill>
                <a:latin typeface="Carlito"/>
                <a:cs typeface="Carlito"/>
              </a:rPr>
              <a:t>changed </a:t>
            </a:r>
            <a:r>
              <a:rPr sz="1600" spc="-20" dirty="0">
                <a:solidFill>
                  <a:srgbClr val="FFFFFF"/>
                </a:solidFill>
                <a:latin typeface="Carlito"/>
                <a:cs typeface="Carlito"/>
              </a:rPr>
              <a:t>over </a:t>
            </a:r>
            <a:r>
              <a:rPr sz="1600" spc="-10" dirty="0">
                <a:solidFill>
                  <a:srgbClr val="FFFFFF"/>
                </a:solidFill>
                <a:latin typeface="Carlito"/>
                <a:cs typeface="Carlito"/>
              </a:rPr>
              <a:t>Flight </a:t>
            </a:r>
            <a:r>
              <a:rPr sz="1600" spc="-50" dirty="0">
                <a:solidFill>
                  <a:srgbClr val="FFFFFF"/>
                </a:solidFill>
                <a:latin typeface="Carlito"/>
                <a:cs typeface="Carlito"/>
              </a:rPr>
              <a:t>Number.  </a:t>
            </a:r>
            <a:endParaRPr lang="en-US" sz="1600" spc="-50" dirty="0" smtClean="0">
              <a:solidFill>
                <a:srgbClr val="FFFFFF"/>
              </a:solidFill>
              <a:latin typeface="Carlito"/>
              <a:cs typeface="Carlito"/>
            </a:endParaRPr>
          </a:p>
          <a:p>
            <a:pPr marL="298450" marR="3951604" indent="-285750">
              <a:lnSpc>
                <a:spcPct val="121200"/>
              </a:lnSpc>
              <a:spcBef>
                <a:spcPts val="100"/>
              </a:spcBef>
              <a:buFont typeface="Wingdings" panose="05000000000000000000" pitchFamily="2" charset="2"/>
              <a:buChar char="q"/>
            </a:pPr>
            <a:r>
              <a:rPr sz="1600" spc="-15" dirty="0" smtClean="0">
                <a:solidFill>
                  <a:srgbClr val="FFFFFF"/>
                </a:solidFill>
                <a:latin typeface="Carlito"/>
                <a:cs typeface="Carlito"/>
              </a:rPr>
              <a:t>Launch </a:t>
            </a:r>
            <a:r>
              <a:rPr sz="1600" spc="-25" dirty="0">
                <a:solidFill>
                  <a:srgbClr val="FFFFFF"/>
                </a:solidFill>
                <a:latin typeface="Carlito"/>
                <a:cs typeface="Carlito"/>
              </a:rPr>
              <a:t>Outcome </a:t>
            </a:r>
            <a:r>
              <a:rPr sz="1600" spc="-15" dirty="0">
                <a:solidFill>
                  <a:srgbClr val="FFFFFF"/>
                </a:solidFill>
                <a:latin typeface="Carlito"/>
                <a:cs typeface="Carlito"/>
              </a:rPr>
              <a:t>seems to </a:t>
            </a:r>
            <a:r>
              <a:rPr sz="1600" spc="-25" dirty="0">
                <a:solidFill>
                  <a:srgbClr val="FFFFFF"/>
                </a:solidFill>
                <a:latin typeface="Carlito"/>
                <a:cs typeface="Carlito"/>
              </a:rPr>
              <a:t>correlate </a:t>
            </a:r>
            <a:r>
              <a:rPr sz="1600" spc="-5" dirty="0">
                <a:solidFill>
                  <a:srgbClr val="FFFFFF"/>
                </a:solidFill>
                <a:latin typeface="Carlito"/>
                <a:cs typeface="Carlito"/>
              </a:rPr>
              <a:t>with this</a:t>
            </a:r>
            <a:r>
              <a:rPr sz="1600" spc="120" dirty="0">
                <a:solidFill>
                  <a:srgbClr val="FFFFFF"/>
                </a:solidFill>
                <a:latin typeface="Carlito"/>
                <a:cs typeface="Carlito"/>
              </a:rPr>
              <a:t> </a:t>
            </a:r>
            <a:r>
              <a:rPr sz="1600" spc="-25" dirty="0">
                <a:solidFill>
                  <a:srgbClr val="FFFFFF"/>
                </a:solidFill>
                <a:latin typeface="Carlito"/>
                <a:cs typeface="Carlito"/>
              </a:rPr>
              <a:t>preference.</a:t>
            </a:r>
            <a:endParaRPr sz="1600" dirty="0">
              <a:latin typeface="Carlito"/>
              <a:cs typeface="Carlito"/>
            </a:endParaRPr>
          </a:p>
          <a:p>
            <a:pPr marL="298450" marR="5080" indent="-285750">
              <a:lnSpc>
                <a:spcPts val="2330"/>
              </a:lnSpc>
              <a:spcBef>
                <a:spcPts val="135"/>
              </a:spcBef>
              <a:buFont typeface="Wingdings" panose="05000000000000000000" pitchFamily="2" charset="2"/>
              <a:buChar char="q"/>
            </a:pPr>
            <a:r>
              <a:rPr sz="1600" spc="-15" dirty="0">
                <a:solidFill>
                  <a:srgbClr val="FFFFFF"/>
                </a:solidFill>
                <a:latin typeface="Carlito"/>
                <a:cs typeface="Carlito"/>
              </a:rPr>
              <a:t>SpaceX </a:t>
            </a:r>
            <a:r>
              <a:rPr sz="1600" spc="-20" dirty="0">
                <a:solidFill>
                  <a:srgbClr val="FFFFFF"/>
                </a:solidFill>
                <a:latin typeface="Carlito"/>
                <a:cs typeface="Carlito"/>
              </a:rPr>
              <a:t>started </a:t>
            </a:r>
            <a:r>
              <a:rPr sz="1600" spc="-5" dirty="0">
                <a:solidFill>
                  <a:srgbClr val="FFFFFF"/>
                </a:solidFill>
                <a:latin typeface="Carlito"/>
                <a:cs typeface="Carlito"/>
              </a:rPr>
              <a:t>with </a:t>
            </a:r>
            <a:r>
              <a:rPr sz="1600" spc="-25" dirty="0">
                <a:solidFill>
                  <a:srgbClr val="FFFFFF"/>
                </a:solidFill>
                <a:latin typeface="Carlito"/>
                <a:cs typeface="Carlito"/>
              </a:rPr>
              <a:t>LEO </a:t>
            </a:r>
            <a:r>
              <a:rPr sz="1600" spc="-5" dirty="0">
                <a:solidFill>
                  <a:srgbClr val="FFFFFF"/>
                </a:solidFill>
                <a:latin typeface="Carlito"/>
                <a:cs typeface="Carlito"/>
              </a:rPr>
              <a:t>orbits which </a:t>
            </a:r>
            <a:r>
              <a:rPr sz="1600" spc="-20" dirty="0">
                <a:solidFill>
                  <a:srgbClr val="FFFFFF"/>
                </a:solidFill>
                <a:latin typeface="Carlito"/>
                <a:cs typeface="Carlito"/>
              </a:rPr>
              <a:t>saw </a:t>
            </a:r>
            <a:r>
              <a:rPr sz="1600" spc="-25" dirty="0">
                <a:solidFill>
                  <a:srgbClr val="FFFFFF"/>
                </a:solidFill>
                <a:latin typeface="Carlito"/>
                <a:cs typeface="Carlito"/>
              </a:rPr>
              <a:t>moderate </a:t>
            </a:r>
            <a:r>
              <a:rPr sz="1600" spc="-15" dirty="0">
                <a:solidFill>
                  <a:srgbClr val="FFFFFF"/>
                </a:solidFill>
                <a:latin typeface="Carlito"/>
                <a:cs typeface="Carlito"/>
              </a:rPr>
              <a:t>success </a:t>
            </a:r>
            <a:r>
              <a:rPr sz="1600" spc="-25" dirty="0">
                <a:solidFill>
                  <a:srgbClr val="FFFFFF"/>
                </a:solidFill>
                <a:latin typeface="Carlito"/>
                <a:cs typeface="Carlito"/>
              </a:rPr>
              <a:t>LEO </a:t>
            </a:r>
            <a:r>
              <a:rPr sz="1600" spc="-5" dirty="0">
                <a:solidFill>
                  <a:srgbClr val="FFFFFF"/>
                </a:solidFill>
                <a:latin typeface="Carlito"/>
                <a:cs typeface="Carlito"/>
              </a:rPr>
              <a:t>and </a:t>
            </a:r>
            <a:r>
              <a:rPr sz="1600" spc="-25" dirty="0">
                <a:solidFill>
                  <a:srgbClr val="FFFFFF"/>
                </a:solidFill>
                <a:latin typeface="Carlito"/>
                <a:cs typeface="Carlito"/>
              </a:rPr>
              <a:t>returned </a:t>
            </a:r>
            <a:r>
              <a:rPr sz="1600" spc="-15" dirty="0">
                <a:solidFill>
                  <a:srgbClr val="FFFFFF"/>
                </a:solidFill>
                <a:latin typeface="Carlito"/>
                <a:cs typeface="Carlito"/>
              </a:rPr>
              <a:t>to </a:t>
            </a:r>
            <a:r>
              <a:rPr sz="1600" spc="-25" dirty="0">
                <a:solidFill>
                  <a:srgbClr val="FFFFFF"/>
                </a:solidFill>
                <a:latin typeface="Carlito"/>
                <a:cs typeface="Carlito"/>
              </a:rPr>
              <a:t>VLEO </a:t>
            </a:r>
            <a:r>
              <a:rPr sz="1600" dirty="0">
                <a:solidFill>
                  <a:srgbClr val="FFFFFF"/>
                </a:solidFill>
                <a:latin typeface="Carlito"/>
                <a:cs typeface="Carlito"/>
              </a:rPr>
              <a:t>in </a:t>
            </a:r>
            <a:r>
              <a:rPr sz="1600" spc="-25" dirty="0">
                <a:solidFill>
                  <a:srgbClr val="FFFFFF"/>
                </a:solidFill>
                <a:latin typeface="Carlito"/>
                <a:cs typeface="Carlito"/>
              </a:rPr>
              <a:t>recent </a:t>
            </a:r>
            <a:r>
              <a:rPr sz="1600" spc="-5" dirty="0">
                <a:solidFill>
                  <a:srgbClr val="FFFFFF"/>
                </a:solidFill>
                <a:latin typeface="Carlito"/>
                <a:cs typeface="Carlito"/>
              </a:rPr>
              <a:t>launches  </a:t>
            </a:r>
            <a:endParaRPr lang="en-US" sz="1600" spc="-5" dirty="0" smtClean="0">
              <a:solidFill>
                <a:srgbClr val="FFFFFF"/>
              </a:solidFill>
              <a:latin typeface="Carlito"/>
              <a:cs typeface="Carlito"/>
            </a:endParaRPr>
          </a:p>
          <a:p>
            <a:pPr marL="298450" marR="5080" indent="-285750">
              <a:lnSpc>
                <a:spcPts val="2330"/>
              </a:lnSpc>
              <a:spcBef>
                <a:spcPts val="135"/>
              </a:spcBef>
              <a:buFont typeface="Wingdings" panose="05000000000000000000" pitchFamily="2" charset="2"/>
              <a:buChar char="q"/>
            </a:pPr>
            <a:r>
              <a:rPr sz="1600" spc="-15" dirty="0" err="1" smtClean="0">
                <a:solidFill>
                  <a:srgbClr val="FFFFFF"/>
                </a:solidFill>
                <a:latin typeface="Carlito"/>
                <a:cs typeface="Carlito"/>
              </a:rPr>
              <a:t>SpaceX</a:t>
            </a:r>
            <a:r>
              <a:rPr sz="1600" spc="-15" dirty="0" smtClean="0">
                <a:solidFill>
                  <a:srgbClr val="FFFFFF"/>
                </a:solidFill>
                <a:latin typeface="Carlito"/>
                <a:cs typeface="Carlito"/>
              </a:rPr>
              <a:t> </a:t>
            </a:r>
            <a:r>
              <a:rPr sz="1600" spc="-20" dirty="0">
                <a:solidFill>
                  <a:srgbClr val="FFFFFF"/>
                </a:solidFill>
                <a:latin typeface="Carlito"/>
                <a:cs typeface="Carlito"/>
              </a:rPr>
              <a:t>appears </a:t>
            </a:r>
            <a:r>
              <a:rPr sz="1600" spc="-15" dirty="0">
                <a:solidFill>
                  <a:srgbClr val="FFFFFF"/>
                </a:solidFill>
                <a:latin typeface="Carlito"/>
                <a:cs typeface="Carlito"/>
              </a:rPr>
              <a:t>to </a:t>
            </a:r>
            <a:r>
              <a:rPr sz="1600" spc="-25" dirty="0">
                <a:solidFill>
                  <a:srgbClr val="FFFFFF"/>
                </a:solidFill>
                <a:latin typeface="Carlito"/>
                <a:cs typeface="Carlito"/>
              </a:rPr>
              <a:t>perform better </a:t>
            </a:r>
            <a:r>
              <a:rPr sz="1600" dirty="0">
                <a:solidFill>
                  <a:srgbClr val="FFFFFF"/>
                </a:solidFill>
                <a:latin typeface="Carlito"/>
                <a:cs typeface="Carlito"/>
              </a:rPr>
              <a:t>in </a:t>
            </a:r>
            <a:r>
              <a:rPr sz="1600" spc="-20" dirty="0">
                <a:solidFill>
                  <a:srgbClr val="FFFFFF"/>
                </a:solidFill>
                <a:latin typeface="Carlito"/>
                <a:cs typeface="Carlito"/>
              </a:rPr>
              <a:t>lower </a:t>
            </a:r>
            <a:r>
              <a:rPr sz="1600" spc="-5" dirty="0">
                <a:solidFill>
                  <a:srgbClr val="FFFFFF"/>
                </a:solidFill>
                <a:latin typeface="Carlito"/>
                <a:cs typeface="Carlito"/>
              </a:rPr>
              <a:t>orbits or </a:t>
            </a:r>
            <a:r>
              <a:rPr sz="1600" spc="-20" dirty="0">
                <a:solidFill>
                  <a:srgbClr val="FFFFFF"/>
                </a:solidFill>
                <a:latin typeface="Carlito"/>
                <a:cs typeface="Carlito"/>
              </a:rPr>
              <a:t>Sun-synchronous</a:t>
            </a:r>
            <a:r>
              <a:rPr sz="1600" spc="275" dirty="0">
                <a:solidFill>
                  <a:srgbClr val="FFFFFF"/>
                </a:solidFill>
                <a:latin typeface="Carlito"/>
                <a:cs typeface="Carlito"/>
              </a:rPr>
              <a:t> </a:t>
            </a:r>
            <a:r>
              <a:rPr sz="1600" spc="-5" dirty="0">
                <a:solidFill>
                  <a:srgbClr val="FFFFFF"/>
                </a:solidFill>
                <a:latin typeface="Carlito"/>
                <a:cs typeface="Carlito"/>
              </a:rPr>
              <a:t>orbits</a:t>
            </a:r>
            <a:endParaRPr sz="1600" dirty="0">
              <a:latin typeface="Carlito"/>
              <a:cs typeface="Carlito"/>
            </a:endParaRPr>
          </a:p>
        </p:txBody>
      </p:sp>
      <p:sp>
        <p:nvSpPr>
          <p:cNvPr id="7" name="object 7"/>
          <p:cNvSpPr/>
          <p:nvPr/>
        </p:nvSpPr>
        <p:spPr>
          <a:xfrm>
            <a:off x="45719" y="1644395"/>
            <a:ext cx="12094464" cy="2375916"/>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902614" y="4346194"/>
            <a:ext cx="5862320" cy="504625"/>
          </a:xfrm>
          <a:prstGeom prst="rect">
            <a:avLst/>
          </a:prstGeom>
        </p:spPr>
        <p:txBody>
          <a:bodyPr vert="horz" wrap="square" lIns="0" tIns="12065" rIns="0" bIns="0" rtlCol="0">
            <a:spAutoFit/>
          </a:bodyPr>
          <a:lstStyle/>
          <a:p>
            <a:pPr marL="12700">
              <a:lnSpc>
                <a:spcPct val="100000"/>
              </a:lnSpc>
              <a:spcBef>
                <a:spcPts val="95"/>
              </a:spcBef>
            </a:pPr>
            <a:r>
              <a:rPr sz="1600" spc="-20" dirty="0">
                <a:solidFill>
                  <a:srgbClr val="00B050"/>
                </a:solidFill>
                <a:latin typeface="Carlito"/>
                <a:cs typeface="Carlito"/>
              </a:rPr>
              <a:t>Green</a:t>
            </a:r>
            <a:r>
              <a:rPr sz="1600" spc="-20" dirty="0">
                <a:latin typeface="Carlito"/>
                <a:cs typeface="Carlito"/>
              </a:rPr>
              <a:t> indicates successful </a:t>
            </a:r>
            <a:r>
              <a:rPr sz="1600" spc="-10" dirty="0">
                <a:latin typeface="Carlito"/>
                <a:cs typeface="Carlito"/>
              </a:rPr>
              <a:t>launch; </a:t>
            </a:r>
            <a:r>
              <a:rPr sz="1600" spc="-15" dirty="0">
                <a:solidFill>
                  <a:srgbClr val="7030A0"/>
                </a:solidFill>
                <a:latin typeface="Carlito"/>
                <a:cs typeface="Carlito"/>
              </a:rPr>
              <a:t>Purple</a:t>
            </a:r>
            <a:r>
              <a:rPr sz="1600" spc="-15" dirty="0">
                <a:latin typeface="Carlito"/>
                <a:cs typeface="Carlito"/>
              </a:rPr>
              <a:t> </a:t>
            </a:r>
            <a:r>
              <a:rPr sz="1600" spc="-20" dirty="0">
                <a:latin typeface="Carlito"/>
                <a:cs typeface="Carlito"/>
              </a:rPr>
              <a:t>indicates unsuccessful</a:t>
            </a:r>
            <a:r>
              <a:rPr sz="1600" spc="185" dirty="0">
                <a:latin typeface="Carlito"/>
                <a:cs typeface="Carlito"/>
              </a:rPr>
              <a:t> </a:t>
            </a:r>
            <a:r>
              <a:rPr sz="1600" spc="-10" dirty="0">
                <a:latin typeface="Carlito"/>
                <a:cs typeface="Carlito"/>
              </a:rPr>
              <a:t>launch.</a:t>
            </a:r>
            <a:endParaRPr sz="1600" dirty="0">
              <a:latin typeface="Carlito"/>
              <a:cs typeface="Carli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4914901"/>
            <a:ext cx="12188825" cy="1943100"/>
            <a:chOff x="0" y="4914901"/>
            <a:chExt cx="12188825" cy="1943100"/>
          </a:xfrm>
        </p:grpSpPr>
        <p:sp>
          <p:nvSpPr>
            <p:cNvPr id="3" name="object 3"/>
            <p:cNvSpPr/>
            <p:nvPr/>
          </p:nvSpPr>
          <p:spPr>
            <a:xfrm>
              <a:off x="0" y="4978906"/>
              <a:ext cx="12188825" cy="1878964"/>
            </a:xfrm>
            <a:custGeom>
              <a:avLst/>
              <a:gdLst/>
              <a:ahLst/>
              <a:cxnLst/>
              <a:rect l="l" t="t" r="r" b="b"/>
              <a:pathLst>
                <a:path w="12188825" h="1878965">
                  <a:moveTo>
                    <a:pt x="12188444" y="0"/>
                  </a:moveTo>
                  <a:lnTo>
                    <a:pt x="0" y="0"/>
                  </a:lnTo>
                  <a:lnTo>
                    <a:pt x="0" y="1878584"/>
                  </a:lnTo>
                  <a:lnTo>
                    <a:pt x="12188444" y="1878584"/>
                  </a:lnTo>
                  <a:lnTo>
                    <a:pt x="12188444" y="0"/>
                  </a:lnTo>
                  <a:close/>
                </a:path>
              </a:pathLst>
            </a:custGeom>
            <a:solidFill>
              <a:srgbClr val="BB562C"/>
            </a:solidFill>
          </p:spPr>
          <p:txBody>
            <a:bodyPr wrap="square" lIns="0" tIns="0" rIns="0" bIns="0" rtlCol="0"/>
            <a:lstStyle/>
            <a:p>
              <a:endParaRPr/>
            </a:p>
          </p:txBody>
        </p:sp>
        <p:sp>
          <p:nvSpPr>
            <p:cNvPr id="4" name="object 4"/>
            <p:cNvSpPr/>
            <p:nvPr/>
          </p:nvSpPr>
          <p:spPr>
            <a:xfrm>
              <a:off x="0" y="4914901"/>
              <a:ext cx="12188825" cy="64135"/>
            </a:xfrm>
            <a:custGeom>
              <a:avLst/>
              <a:gdLst/>
              <a:ahLst/>
              <a:cxnLst/>
              <a:rect l="l" t="t" r="r" b="b"/>
              <a:pathLst>
                <a:path w="12188825" h="64135">
                  <a:moveTo>
                    <a:pt x="12188444" y="0"/>
                  </a:moveTo>
                  <a:lnTo>
                    <a:pt x="0" y="0"/>
                  </a:lnTo>
                  <a:lnTo>
                    <a:pt x="0" y="63879"/>
                  </a:lnTo>
                  <a:lnTo>
                    <a:pt x="12188444" y="63879"/>
                  </a:lnTo>
                  <a:lnTo>
                    <a:pt x="12188444" y="0"/>
                  </a:lnTo>
                  <a:close/>
                </a:path>
              </a:pathLst>
            </a:custGeom>
            <a:solidFill>
              <a:srgbClr val="E28312"/>
            </a:solidFill>
          </p:spPr>
          <p:txBody>
            <a:bodyPr wrap="square" lIns="0" tIns="0" rIns="0" bIns="0" rtlCol="0"/>
            <a:lstStyle/>
            <a:p>
              <a:endParaRPr/>
            </a:p>
          </p:txBody>
        </p:sp>
      </p:grpSp>
      <p:sp>
        <p:nvSpPr>
          <p:cNvPr id="5" name="object 5"/>
          <p:cNvSpPr txBox="1">
            <a:spLocks noGrp="1"/>
          </p:cNvSpPr>
          <p:nvPr>
            <p:ph type="title"/>
          </p:nvPr>
        </p:nvSpPr>
        <p:spPr>
          <a:xfrm>
            <a:off x="1118108" y="808990"/>
            <a:ext cx="4673092" cy="574040"/>
          </a:xfrm>
          <a:prstGeom prst="rect">
            <a:avLst/>
          </a:prstGeom>
        </p:spPr>
        <p:txBody>
          <a:bodyPr vert="horz" wrap="square" lIns="0" tIns="12700" rIns="0" bIns="0" rtlCol="0">
            <a:spAutoFit/>
          </a:bodyPr>
          <a:lstStyle/>
          <a:p>
            <a:pPr marL="12700">
              <a:lnSpc>
                <a:spcPct val="100000"/>
              </a:lnSpc>
              <a:spcBef>
                <a:spcPts val="100"/>
              </a:spcBef>
            </a:pPr>
            <a:r>
              <a:rPr sz="3600" b="1" spc="-335" dirty="0">
                <a:solidFill>
                  <a:schemeClr val="tx1"/>
                </a:solidFill>
                <a:effectLst>
                  <a:outerShdw blurRad="38100" dist="38100" dir="2700000" algn="tl">
                    <a:srgbClr val="000000">
                      <a:alpha val="43137"/>
                    </a:srgbClr>
                  </a:outerShdw>
                </a:effectLst>
              </a:rPr>
              <a:t>Payload </a:t>
            </a:r>
            <a:r>
              <a:rPr sz="3600" b="1" spc="-300" dirty="0">
                <a:solidFill>
                  <a:schemeClr val="tx1"/>
                </a:solidFill>
                <a:effectLst>
                  <a:outerShdw blurRad="38100" dist="38100" dir="2700000" algn="tl">
                    <a:srgbClr val="000000">
                      <a:alpha val="43137"/>
                    </a:srgbClr>
                  </a:outerShdw>
                </a:effectLst>
              </a:rPr>
              <a:t>vs. </a:t>
            </a:r>
            <a:r>
              <a:rPr sz="3600" b="1" spc="-135" dirty="0">
                <a:solidFill>
                  <a:schemeClr val="tx1"/>
                </a:solidFill>
                <a:effectLst>
                  <a:outerShdw blurRad="38100" dist="38100" dir="2700000" algn="tl">
                    <a:srgbClr val="000000">
                      <a:alpha val="43137"/>
                    </a:srgbClr>
                  </a:outerShdw>
                </a:effectLst>
              </a:rPr>
              <a:t>Orbit</a:t>
            </a:r>
            <a:r>
              <a:rPr sz="3600" b="1" spc="-465" dirty="0">
                <a:solidFill>
                  <a:schemeClr val="tx1"/>
                </a:solidFill>
                <a:effectLst>
                  <a:outerShdw blurRad="38100" dist="38100" dir="2700000" algn="tl">
                    <a:srgbClr val="000000">
                      <a:alpha val="43137"/>
                    </a:srgbClr>
                  </a:outerShdw>
                </a:effectLst>
              </a:rPr>
              <a:t> </a:t>
            </a:r>
            <a:r>
              <a:rPr sz="3600" b="1" spc="-145" dirty="0">
                <a:solidFill>
                  <a:schemeClr val="tx1"/>
                </a:solidFill>
                <a:effectLst>
                  <a:outerShdw blurRad="38100" dist="38100" dir="2700000" algn="tl">
                    <a:srgbClr val="000000">
                      <a:alpha val="43137"/>
                    </a:srgbClr>
                  </a:outerShdw>
                </a:effectLst>
              </a:rPr>
              <a:t>type</a:t>
            </a:r>
            <a:endParaRPr sz="3600" b="1" dirty="0">
              <a:solidFill>
                <a:schemeClr val="tx1"/>
              </a:solidFill>
              <a:effectLst>
                <a:outerShdw blurRad="38100" dist="38100" dir="2700000" algn="tl">
                  <a:srgbClr val="000000">
                    <a:alpha val="43137"/>
                  </a:srgbClr>
                </a:outerShdw>
              </a:effectLst>
            </a:endParaRPr>
          </a:p>
        </p:txBody>
      </p:sp>
      <p:sp>
        <p:nvSpPr>
          <p:cNvPr id="9" name="object 9"/>
          <p:cNvSpPr txBox="1">
            <a:spLocks noGrp="1"/>
          </p:cNvSpPr>
          <p:nvPr>
            <p:ph type="sldNum" sz="quarter" idx="12"/>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23</a:t>
            </a:fld>
            <a:endParaRPr dirty="0"/>
          </a:p>
        </p:txBody>
      </p:sp>
      <p:sp>
        <p:nvSpPr>
          <p:cNvPr id="6" name="object 6"/>
          <p:cNvSpPr txBox="1"/>
          <p:nvPr/>
        </p:nvSpPr>
        <p:spPr>
          <a:xfrm>
            <a:off x="1118108" y="5044185"/>
            <a:ext cx="7989570" cy="1150956"/>
          </a:xfrm>
          <a:prstGeom prst="rect">
            <a:avLst/>
          </a:prstGeom>
        </p:spPr>
        <p:txBody>
          <a:bodyPr vert="horz" wrap="square" lIns="0" tIns="62865" rIns="0" bIns="0" rtlCol="0">
            <a:spAutoFit/>
          </a:bodyPr>
          <a:lstStyle/>
          <a:p>
            <a:pPr marL="298450" indent="-285750">
              <a:lnSpc>
                <a:spcPct val="100000"/>
              </a:lnSpc>
              <a:spcBef>
                <a:spcPts val="495"/>
              </a:spcBef>
              <a:buFont typeface="Wingdings" panose="05000000000000000000" pitchFamily="2" charset="2"/>
              <a:buChar char="q"/>
            </a:pPr>
            <a:r>
              <a:rPr sz="1600" spc="-25" dirty="0">
                <a:solidFill>
                  <a:srgbClr val="FFFFFF"/>
                </a:solidFill>
                <a:latin typeface="Carlito"/>
                <a:cs typeface="Carlito"/>
              </a:rPr>
              <a:t>Payload </a:t>
            </a:r>
            <a:r>
              <a:rPr sz="1600" spc="-5" dirty="0">
                <a:solidFill>
                  <a:srgbClr val="FFFFFF"/>
                </a:solidFill>
                <a:latin typeface="Carlito"/>
                <a:cs typeface="Carlito"/>
              </a:rPr>
              <a:t>mass </a:t>
            </a:r>
            <a:r>
              <a:rPr sz="1600" spc="-20" dirty="0">
                <a:solidFill>
                  <a:srgbClr val="FFFFFF"/>
                </a:solidFill>
                <a:latin typeface="Carlito"/>
                <a:cs typeface="Carlito"/>
              </a:rPr>
              <a:t>seems </a:t>
            </a:r>
            <a:r>
              <a:rPr sz="1600" spc="-15" dirty="0">
                <a:solidFill>
                  <a:srgbClr val="FFFFFF"/>
                </a:solidFill>
                <a:latin typeface="Carlito"/>
                <a:cs typeface="Carlito"/>
              </a:rPr>
              <a:t>to </a:t>
            </a:r>
            <a:r>
              <a:rPr sz="1600" spc="-25" dirty="0">
                <a:solidFill>
                  <a:srgbClr val="FFFFFF"/>
                </a:solidFill>
                <a:latin typeface="Carlito"/>
                <a:cs typeface="Carlito"/>
              </a:rPr>
              <a:t>correlate </a:t>
            </a:r>
            <a:r>
              <a:rPr sz="1600" spc="-5" dirty="0">
                <a:solidFill>
                  <a:srgbClr val="FFFFFF"/>
                </a:solidFill>
                <a:latin typeface="Carlito"/>
                <a:cs typeface="Carlito"/>
              </a:rPr>
              <a:t>with</a:t>
            </a:r>
            <a:r>
              <a:rPr sz="1600" spc="40" dirty="0">
                <a:solidFill>
                  <a:srgbClr val="FFFFFF"/>
                </a:solidFill>
                <a:latin typeface="Carlito"/>
                <a:cs typeface="Carlito"/>
              </a:rPr>
              <a:t> </a:t>
            </a:r>
            <a:r>
              <a:rPr sz="1600" spc="-15" dirty="0">
                <a:solidFill>
                  <a:srgbClr val="FFFFFF"/>
                </a:solidFill>
                <a:latin typeface="Carlito"/>
                <a:cs typeface="Carlito"/>
              </a:rPr>
              <a:t>orbit</a:t>
            </a:r>
            <a:endParaRPr sz="1600" dirty="0">
              <a:latin typeface="Carlito"/>
              <a:cs typeface="Carlito"/>
            </a:endParaRPr>
          </a:p>
          <a:p>
            <a:pPr marL="298450" indent="-285750">
              <a:lnSpc>
                <a:spcPct val="100000"/>
              </a:lnSpc>
              <a:spcBef>
                <a:spcPts val="395"/>
              </a:spcBef>
              <a:buFont typeface="Wingdings" panose="05000000000000000000" pitchFamily="2" charset="2"/>
              <a:buChar char="q"/>
            </a:pPr>
            <a:r>
              <a:rPr sz="1600" spc="-25" dirty="0">
                <a:solidFill>
                  <a:srgbClr val="FFFFFF"/>
                </a:solidFill>
                <a:latin typeface="Carlito"/>
                <a:cs typeface="Carlito"/>
              </a:rPr>
              <a:t>LEO </a:t>
            </a:r>
            <a:r>
              <a:rPr sz="1600" spc="-5" dirty="0">
                <a:solidFill>
                  <a:srgbClr val="FFFFFF"/>
                </a:solidFill>
                <a:latin typeface="Carlito"/>
                <a:cs typeface="Carlito"/>
              </a:rPr>
              <a:t>and </a:t>
            </a:r>
            <a:r>
              <a:rPr sz="1600" spc="-15" dirty="0">
                <a:solidFill>
                  <a:srgbClr val="FFFFFF"/>
                </a:solidFill>
                <a:latin typeface="Carlito"/>
                <a:cs typeface="Carlito"/>
              </a:rPr>
              <a:t>SSO seem to </a:t>
            </a:r>
            <a:r>
              <a:rPr sz="1600" spc="-25" dirty="0">
                <a:solidFill>
                  <a:srgbClr val="FFFFFF"/>
                </a:solidFill>
                <a:latin typeface="Carlito"/>
                <a:cs typeface="Carlito"/>
              </a:rPr>
              <a:t>have </a:t>
            </a:r>
            <a:r>
              <a:rPr sz="1600" spc="-20" dirty="0">
                <a:solidFill>
                  <a:srgbClr val="FFFFFF"/>
                </a:solidFill>
                <a:latin typeface="Carlito"/>
                <a:cs typeface="Carlito"/>
              </a:rPr>
              <a:t>relatively low payload</a:t>
            </a:r>
            <a:r>
              <a:rPr sz="1600" spc="135" dirty="0">
                <a:solidFill>
                  <a:srgbClr val="FFFFFF"/>
                </a:solidFill>
                <a:latin typeface="Carlito"/>
                <a:cs typeface="Carlito"/>
              </a:rPr>
              <a:t> </a:t>
            </a:r>
            <a:r>
              <a:rPr sz="1600" spc="-5" dirty="0">
                <a:solidFill>
                  <a:srgbClr val="FFFFFF"/>
                </a:solidFill>
                <a:latin typeface="Carlito"/>
                <a:cs typeface="Carlito"/>
              </a:rPr>
              <a:t>mass</a:t>
            </a:r>
            <a:endParaRPr sz="1600" dirty="0">
              <a:latin typeface="Carlito"/>
              <a:cs typeface="Carlito"/>
            </a:endParaRPr>
          </a:p>
          <a:p>
            <a:pPr marL="298450" indent="-285750">
              <a:lnSpc>
                <a:spcPct val="100000"/>
              </a:lnSpc>
              <a:spcBef>
                <a:spcPts val="409"/>
              </a:spcBef>
              <a:buFont typeface="Wingdings" panose="05000000000000000000" pitchFamily="2" charset="2"/>
              <a:buChar char="q"/>
            </a:pPr>
            <a:r>
              <a:rPr sz="1600" spc="-5" dirty="0">
                <a:solidFill>
                  <a:srgbClr val="FFFFFF"/>
                </a:solidFill>
                <a:latin typeface="Carlito"/>
                <a:cs typeface="Carlito"/>
              </a:rPr>
              <a:t>The other </a:t>
            </a:r>
            <a:r>
              <a:rPr sz="1600" spc="-20" dirty="0">
                <a:solidFill>
                  <a:srgbClr val="FFFFFF"/>
                </a:solidFill>
                <a:latin typeface="Carlito"/>
                <a:cs typeface="Carlito"/>
              </a:rPr>
              <a:t>most successful </a:t>
            </a:r>
            <a:r>
              <a:rPr sz="1600" spc="-5" dirty="0">
                <a:solidFill>
                  <a:srgbClr val="FFFFFF"/>
                </a:solidFill>
                <a:latin typeface="Carlito"/>
                <a:cs typeface="Carlito"/>
              </a:rPr>
              <a:t>orbit </a:t>
            </a:r>
            <a:r>
              <a:rPr sz="1600" spc="-20" dirty="0">
                <a:solidFill>
                  <a:srgbClr val="FFFFFF"/>
                </a:solidFill>
                <a:latin typeface="Carlito"/>
                <a:cs typeface="Carlito"/>
              </a:rPr>
              <a:t>VLEO </a:t>
            </a:r>
            <a:r>
              <a:rPr sz="1600" spc="-5" dirty="0">
                <a:solidFill>
                  <a:srgbClr val="FFFFFF"/>
                </a:solidFill>
                <a:latin typeface="Carlito"/>
                <a:cs typeface="Carlito"/>
              </a:rPr>
              <a:t>only has </a:t>
            </a:r>
            <a:r>
              <a:rPr sz="1600" spc="-10" dirty="0">
                <a:solidFill>
                  <a:srgbClr val="FFFFFF"/>
                </a:solidFill>
                <a:latin typeface="Carlito"/>
                <a:cs typeface="Carlito"/>
              </a:rPr>
              <a:t>payload </a:t>
            </a:r>
            <a:r>
              <a:rPr sz="1600" spc="-5" dirty="0">
                <a:solidFill>
                  <a:srgbClr val="FFFFFF"/>
                </a:solidFill>
                <a:latin typeface="Carlito"/>
                <a:cs typeface="Carlito"/>
              </a:rPr>
              <a:t>mass </a:t>
            </a:r>
            <a:r>
              <a:rPr sz="1600" spc="-20" dirty="0">
                <a:solidFill>
                  <a:srgbClr val="FFFFFF"/>
                </a:solidFill>
                <a:latin typeface="Carlito"/>
                <a:cs typeface="Carlito"/>
              </a:rPr>
              <a:t>values </a:t>
            </a:r>
            <a:r>
              <a:rPr sz="1600" spc="-5" dirty="0">
                <a:solidFill>
                  <a:srgbClr val="FFFFFF"/>
                </a:solidFill>
                <a:latin typeface="Carlito"/>
                <a:cs typeface="Carlito"/>
              </a:rPr>
              <a:t>in the higher end of the</a:t>
            </a:r>
            <a:r>
              <a:rPr sz="1600" spc="85" dirty="0">
                <a:solidFill>
                  <a:srgbClr val="FFFFFF"/>
                </a:solidFill>
                <a:latin typeface="Carlito"/>
                <a:cs typeface="Carlito"/>
              </a:rPr>
              <a:t> </a:t>
            </a:r>
            <a:r>
              <a:rPr sz="1600" spc="-25" dirty="0">
                <a:solidFill>
                  <a:srgbClr val="FFFFFF"/>
                </a:solidFill>
                <a:latin typeface="Carlito"/>
                <a:cs typeface="Carlito"/>
              </a:rPr>
              <a:t>range</a:t>
            </a:r>
            <a:endParaRPr sz="1600" dirty="0">
              <a:latin typeface="Carlito"/>
              <a:cs typeface="Carlito"/>
            </a:endParaRPr>
          </a:p>
        </p:txBody>
      </p:sp>
      <p:sp>
        <p:nvSpPr>
          <p:cNvPr id="7" name="object 7"/>
          <p:cNvSpPr/>
          <p:nvPr/>
        </p:nvSpPr>
        <p:spPr>
          <a:xfrm>
            <a:off x="45719" y="1615439"/>
            <a:ext cx="12094464" cy="2375916"/>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902614" y="4346194"/>
            <a:ext cx="8393786" cy="258404"/>
          </a:xfrm>
          <a:prstGeom prst="rect">
            <a:avLst/>
          </a:prstGeom>
        </p:spPr>
        <p:txBody>
          <a:bodyPr vert="horz" wrap="square" lIns="0" tIns="12065" rIns="0" bIns="0" rtlCol="0">
            <a:spAutoFit/>
          </a:bodyPr>
          <a:lstStyle/>
          <a:p>
            <a:pPr marL="12700">
              <a:lnSpc>
                <a:spcPct val="100000"/>
              </a:lnSpc>
              <a:spcBef>
                <a:spcPts val="95"/>
              </a:spcBef>
            </a:pPr>
            <a:r>
              <a:rPr sz="1600" spc="-20" dirty="0">
                <a:solidFill>
                  <a:srgbClr val="00B050"/>
                </a:solidFill>
                <a:latin typeface="Carlito"/>
                <a:cs typeface="Carlito"/>
              </a:rPr>
              <a:t>Green</a:t>
            </a:r>
            <a:r>
              <a:rPr sz="1600" spc="-20" dirty="0">
                <a:latin typeface="Carlito"/>
                <a:cs typeface="Carlito"/>
              </a:rPr>
              <a:t> indicates successful </a:t>
            </a:r>
            <a:r>
              <a:rPr sz="1600" spc="-10" dirty="0">
                <a:latin typeface="Carlito"/>
                <a:cs typeface="Carlito"/>
              </a:rPr>
              <a:t>launch; </a:t>
            </a:r>
            <a:r>
              <a:rPr sz="1600" spc="-15" dirty="0">
                <a:solidFill>
                  <a:srgbClr val="7030A0"/>
                </a:solidFill>
                <a:latin typeface="Carlito"/>
                <a:cs typeface="Carlito"/>
              </a:rPr>
              <a:t>Purple </a:t>
            </a:r>
            <a:r>
              <a:rPr sz="1600" spc="-20" dirty="0">
                <a:latin typeface="Carlito"/>
                <a:cs typeface="Carlito"/>
              </a:rPr>
              <a:t>indicates unsuccessful</a:t>
            </a:r>
            <a:r>
              <a:rPr sz="1600" spc="185" dirty="0">
                <a:latin typeface="Carlito"/>
                <a:cs typeface="Carlito"/>
              </a:rPr>
              <a:t> </a:t>
            </a:r>
            <a:r>
              <a:rPr sz="1600" spc="-10" dirty="0">
                <a:latin typeface="Carlito"/>
                <a:cs typeface="Carlito"/>
              </a:rPr>
              <a:t>launch.</a:t>
            </a:r>
            <a:endParaRPr sz="1600" dirty="0">
              <a:latin typeface="Carlito"/>
              <a:cs typeface="Carli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4914901"/>
            <a:ext cx="12188825" cy="1943100"/>
            <a:chOff x="0" y="4914901"/>
            <a:chExt cx="12188825" cy="1943100"/>
          </a:xfrm>
        </p:grpSpPr>
        <p:sp>
          <p:nvSpPr>
            <p:cNvPr id="3" name="object 3"/>
            <p:cNvSpPr/>
            <p:nvPr/>
          </p:nvSpPr>
          <p:spPr>
            <a:xfrm>
              <a:off x="0" y="4978906"/>
              <a:ext cx="12188825" cy="1878964"/>
            </a:xfrm>
            <a:custGeom>
              <a:avLst/>
              <a:gdLst/>
              <a:ahLst/>
              <a:cxnLst/>
              <a:rect l="l" t="t" r="r" b="b"/>
              <a:pathLst>
                <a:path w="12188825" h="1878965">
                  <a:moveTo>
                    <a:pt x="12188444" y="0"/>
                  </a:moveTo>
                  <a:lnTo>
                    <a:pt x="0" y="0"/>
                  </a:lnTo>
                  <a:lnTo>
                    <a:pt x="0" y="1878584"/>
                  </a:lnTo>
                  <a:lnTo>
                    <a:pt x="12188444" y="1878584"/>
                  </a:lnTo>
                  <a:lnTo>
                    <a:pt x="12188444" y="0"/>
                  </a:lnTo>
                  <a:close/>
                </a:path>
              </a:pathLst>
            </a:custGeom>
            <a:solidFill>
              <a:srgbClr val="BB562C"/>
            </a:solidFill>
          </p:spPr>
          <p:txBody>
            <a:bodyPr wrap="square" lIns="0" tIns="0" rIns="0" bIns="0" rtlCol="0"/>
            <a:lstStyle/>
            <a:p>
              <a:endParaRPr/>
            </a:p>
          </p:txBody>
        </p:sp>
        <p:sp>
          <p:nvSpPr>
            <p:cNvPr id="4" name="object 4"/>
            <p:cNvSpPr/>
            <p:nvPr/>
          </p:nvSpPr>
          <p:spPr>
            <a:xfrm>
              <a:off x="0" y="4914901"/>
              <a:ext cx="12188825" cy="64135"/>
            </a:xfrm>
            <a:custGeom>
              <a:avLst/>
              <a:gdLst/>
              <a:ahLst/>
              <a:cxnLst/>
              <a:rect l="l" t="t" r="r" b="b"/>
              <a:pathLst>
                <a:path w="12188825" h="64135">
                  <a:moveTo>
                    <a:pt x="12188444" y="0"/>
                  </a:moveTo>
                  <a:lnTo>
                    <a:pt x="0" y="0"/>
                  </a:lnTo>
                  <a:lnTo>
                    <a:pt x="0" y="63879"/>
                  </a:lnTo>
                  <a:lnTo>
                    <a:pt x="12188444" y="63879"/>
                  </a:lnTo>
                  <a:lnTo>
                    <a:pt x="12188444" y="0"/>
                  </a:lnTo>
                  <a:close/>
                </a:path>
              </a:pathLst>
            </a:custGeom>
            <a:solidFill>
              <a:srgbClr val="E28312"/>
            </a:solidFill>
          </p:spPr>
          <p:txBody>
            <a:bodyPr wrap="square" lIns="0" tIns="0" rIns="0" bIns="0" rtlCol="0"/>
            <a:lstStyle/>
            <a:p>
              <a:endParaRPr/>
            </a:p>
          </p:txBody>
        </p:sp>
      </p:grpSp>
      <p:sp>
        <p:nvSpPr>
          <p:cNvPr id="5" name="object 5"/>
          <p:cNvSpPr txBox="1">
            <a:spLocks noGrp="1"/>
          </p:cNvSpPr>
          <p:nvPr>
            <p:ph type="title"/>
          </p:nvPr>
        </p:nvSpPr>
        <p:spPr>
          <a:xfrm>
            <a:off x="1176019" y="503682"/>
            <a:ext cx="4927600" cy="574040"/>
          </a:xfrm>
          <a:prstGeom prst="rect">
            <a:avLst/>
          </a:prstGeom>
        </p:spPr>
        <p:txBody>
          <a:bodyPr vert="horz" wrap="square" lIns="0" tIns="12700" rIns="0" bIns="0" rtlCol="0">
            <a:spAutoFit/>
          </a:bodyPr>
          <a:lstStyle/>
          <a:p>
            <a:pPr marL="12700">
              <a:lnSpc>
                <a:spcPct val="100000"/>
              </a:lnSpc>
              <a:spcBef>
                <a:spcPts val="100"/>
              </a:spcBef>
            </a:pPr>
            <a:r>
              <a:rPr sz="3600" spc="-310" dirty="0">
                <a:solidFill>
                  <a:srgbClr val="BB562C"/>
                </a:solidFill>
              </a:rPr>
              <a:t>Launch </a:t>
            </a:r>
            <a:r>
              <a:rPr sz="3600" spc="-425" dirty="0">
                <a:solidFill>
                  <a:srgbClr val="BB562C"/>
                </a:solidFill>
              </a:rPr>
              <a:t>Success </a:t>
            </a:r>
            <a:r>
              <a:rPr sz="3600" spc="-335" dirty="0">
                <a:solidFill>
                  <a:srgbClr val="BB562C"/>
                </a:solidFill>
              </a:rPr>
              <a:t>Yearly</a:t>
            </a:r>
            <a:r>
              <a:rPr sz="3600" spc="-470" dirty="0">
                <a:solidFill>
                  <a:srgbClr val="BB562C"/>
                </a:solidFill>
              </a:rPr>
              <a:t> </a:t>
            </a:r>
            <a:r>
              <a:rPr sz="3600" spc="-305" dirty="0">
                <a:solidFill>
                  <a:srgbClr val="BB562C"/>
                </a:solidFill>
              </a:rPr>
              <a:t>Trend</a:t>
            </a:r>
            <a:endParaRPr sz="3600"/>
          </a:p>
        </p:txBody>
      </p:sp>
      <p:sp>
        <p:nvSpPr>
          <p:cNvPr id="9" name="object 9"/>
          <p:cNvSpPr txBox="1">
            <a:spLocks noGrp="1"/>
          </p:cNvSpPr>
          <p:nvPr>
            <p:ph type="sldNum" sz="quarter" idx="12"/>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24</a:t>
            </a:fld>
            <a:endParaRPr dirty="0"/>
          </a:p>
        </p:txBody>
      </p:sp>
      <p:sp>
        <p:nvSpPr>
          <p:cNvPr id="6" name="object 6"/>
          <p:cNvSpPr txBox="1"/>
          <p:nvPr/>
        </p:nvSpPr>
        <p:spPr>
          <a:xfrm>
            <a:off x="1295400" y="5410200"/>
            <a:ext cx="7891781" cy="616585"/>
          </a:xfrm>
          <a:prstGeom prst="rect">
            <a:avLst/>
          </a:prstGeom>
        </p:spPr>
        <p:txBody>
          <a:bodyPr vert="horz" wrap="square" lIns="0" tIns="64135" rIns="0" bIns="0" rtlCol="0">
            <a:spAutoFit/>
          </a:bodyPr>
          <a:lstStyle/>
          <a:p>
            <a:pPr marL="298450" indent="-285750">
              <a:lnSpc>
                <a:spcPct val="100000"/>
              </a:lnSpc>
              <a:spcBef>
                <a:spcPts val="505"/>
              </a:spcBef>
              <a:buFont typeface="Wingdings" panose="05000000000000000000" pitchFamily="2" charset="2"/>
              <a:buChar char="q"/>
            </a:pPr>
            <a:r>
              <a:rPr sz="1600" b="1" spc="-15" dirty="0">
                <a:solidFill>
                  <a:srgbClr val="FFFFFF"/>
                </a:solidFill>
                <a:latin typeface="Carlito"/>
                <a:cs typeface="Carlito"/>
              </a:rPr>
              <a:t>Success </a:t>
            </a:r>
            <a:r>
              <a:rPr sz="1600" b="1" spc="-20" dirty="0">
                <a:solidFill>
                  <a:srgbClr val="FFFFFF"/>
                </a:solidFill>
                <a:latin typeface="Carlito"/>
                <a:cs typeface="Carlito"/>
              </a:rPr>
              <a:t>generally </a:t>
            </a:r>
            <a:r>
              <a:rPr sz="1600" b="1" spc="-10" dirty="0">
                <a:solidFill>
                  <a:srgbClr val="FFFFFF"/>
                </a:solidFill>
                <a:latin typeface="Carlito"/>
                <a:cs typeface="Carlito"/>
              </a:rPr>
              <a:t>increases </a:t>
            </a:r>
            <a:r>
              <a:rPr sz="1600" b="1" spc="-20" dirty="0">
                <a:solidFill>
                  <a:srgbClr val="FFFFFF"/>
                </a:solidFill>
                <a:latin typeface="Carlito"/>
                <a:cs typeface="Carlito"/>
              </a:rPr>
              <a:t>over </a:t>
            </a:r>
            <a:r>
              <a:rPr sz="1600" b="1" spc="-5" dirty="0">
                <a:solidFill>
                  <a:srgbClr val="FFFFFF"/>
                </a:solidFill>
                <a:latin typeface="Carlito"/>
                <a:cs typeface="Carlito"/>
              </a:rPr>
              <a:t>time since </a:t>
            </a:r>
            <a:r>
              <a:rPr sz="1600" b="1" spc="-20" dirty="0">
                <a:solidFill>
                  <a:srgbClr val="FFFFFF"/>
                </a:solidFill>
                <a:latin typeface="Carlito"/>
                <a:cs typeface="Carlito"/>
              </a:rPr>
              <a:t>2013 </a:t>
            </a:r>
            <a:r>
              <a:rPr sz="1600" b="1" spc="-5" dirty="0">
                <a:solidFill>
                  <a:srgbClr val="FFFFFF"/>
                </a:solidFill>
                <a:latin typeface="Carlito"/>
                <a:cs typeface="Carlito"/>
              </a:rPr>
              <a:t>with a </a:t>
            </a:r>
            <a:r>
              <a:rPr sz="1600" b="1" spc="-10" dirty="0">
                <a:solidFill>
                  <a:srgbClr val="FFFFFF"/>
                </a:solidFill>
                <a:latin typeface="Carlito"/>
                <a:cs typeface="Carlito"/>
              </a:rPr>
              <a:t>slight </a:t>
            </a:r>
            <a:r>
              <a:rPr sz="1600" b="1" spc="-5" dirty="0">
                <a:solidFill>
                  <a:srgbClr val="FFFFFF"/>
                </a:solidFill>
                <a:latin typeface="Carlito"/>
                <a:cs typeface="Carlito"/>
              </a:rPr>
              <a:t>dip </a:t>
            </a:r>
            <a:r>
              <a:rPr sz="1600" b="1" dirty="0">
                <a:solidFill>
                  <a:srgbClr val="FFFFFF"/>
                </a:solidFill>
                <a:latin typeface="Carlito"/>
                <a:cs typeface="Carlito"/>
              </a:rPr>
              <a:t>in</a:t>
            </a:r>
            <a:r>
              <a:rPr sz="1600" b="1" spc="55" dirty="0">
                <a:solidFill>
                  <a:srgbClr val="FFFFFF"/>
                </a:solidFill>
                <a:latin typeface="Carlito"/>
                <a:cs typeface="Carlito"/>
              </a:rPr>
              <a:t> </a:t>
            </a:r>
            <a:r>
              <a:rPr sz="1600" b="1" spc="-25" dirty="0">
                <a:solidFill>
                  <a:srgbClr val="FFFFFF"/>
                </a:solidFill>
                <a:latin typeface="Carlito"/>
                <a:cs typeface="Carlito"/>
              </a:rPr>
              <a:t>2018</a:t>
            </a:r>
            <a:endParaRPr sz="1600" b="1" dirty="0">
              <a:latin typeface="Carlito"/>
              <a:cs typeface="Carlito"/>
            </a:endParaRPr>
          </a:p>
          <a:p>
            <a:pPr marL="298450" indent="-285750">
              <a:lnSpc>
                <a:spcPct val="100000"/>
              </a:lnSpc>
              <a:spcBef>
                <a:spcPts val="405"/>
              </a:spcBef>
              <a:buFont typeface="Wingdings" panose="05000000000000000000" pitchFamily="2" charset="2"/>
              <a:buChar char="q"/>
            </a:pPr>
            <a:r>
              <a:rPr sz="1600" b="1" spc="-20" dirty="0">
                <a:solidFill>
                  <a:srgbClr val="FFFFFF"/>
                </a:solidFill>
                <a:latin typeface="Carlito"/>
                <a:cs typeface="Carlito"/>
              </a:rPr>
              <a:t>Success </a:t>
            </a:r>
            <a:r>
              <a:rPr sz="1600" b="1" dirty="0">
                <a:solidFill>
                  <a:srgbClr val="FFFFFF"/>
                </a:solidFill>
                <a:latin typeface="Carlito"/>
                <a:cs typeface="Carlito"/>
              </a:rPr>
              <a:t>in </a:t>
            </a:r>
            <a:r>
              <a:rPr sz="1600" b="1" spc="-25" dirty="0">
                <a:solidFill>
                  <a:srgbClr val="FFFFFF"/>
                </a:solidFill>
                <a:latin typeface="Carlito"/>
                <a:cs typeface="Carlito"/>
              </a:rPr>
              <a:t>recent years </a:t>
            </a:r>
            <a:r>
              <a:rPr sz="1600" b="1" spc="-15" dirty="0">
                <a:solidFill>
                  <a:srgbClr val="FFFFFF"/>
                </a:solidFill>
                <a:latin typeface="Carlito"/>
                <a:cs typeface="Carlito"/>
              </a:rPr>
              <a:t>at </a:t>
            </a:r>
            <a:r>
              <a:rPr sz="1600" b="1" spc="-20" dirty="0">
                <a:solidFill>
                  <a:srgbClr val="FFFFFF"/>
                </a:solidFill>
                <a:latin typeface="Carlito"/>
                <a:cs typeface="Carlito"/>
              </a:rPr>
              <a:t>around</a:t>
            </a:r>
            <a:r>
              <a:rPr sz="1600" b="1" spc="90" dirty="0">
                <a:solidFill>
                  <a:srgbClr val="FFFFFF"/>
                </a:solidFill>
                <a:latin typeface="Carlito"/>
                <a:cs typeface="Carlito"/>
              </a:rPr>
              <a:t> </a:t>
            </a:r>
            <a:r>
              <a:rPr sz="1600" b="1" spc="-25" dirty="0">
                <a:solidFill>
                  <a:srgbClr val="FFFFFF"/>
                </a:solidFill>
                <a:latin typeface="Carlito"/>
                <a:cs typeface="Carlito"/>
              </a:rPr>
              <a:t>80%</a:t>
            </a:r>
            <a:endParaRPr sz="1600" b="1" dirty="0">
              <a:latin typeface="Carlito"/>
              <a:cs typeface="Carlito"/>
            </a:endParaRPr>
          </a:p>
        </p:txBody>
      </p:sp>
      <p:sp>
        <p:nvSpPr>
          <p:cNvPr id="7" name="object 7"/>
          <p:cNvSpPr/>
          <p:nvPr/>
        </p:nvSpPr>
        <p:spPr>
          <a:xfrm>
            <a:off x="2564892" y="1484375"/>
            <a:ext cx="4565904" cy="3049524"/>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7418578" y="2750057"/>
            <a:ext cx="1974214" cy="513080"/>
          </a:xfrm>
          <a:prstGeom prst="rect">
            <a:avLst/>
          </a:prstGeom>
        </p:spPr>
        <p:txBody>
          <a:bodyPr vert="horz" wrap="square" lIns="0" tIns="12065" rIns="0" bIns="0" rtlCol="0">
            <a:spAutoFit/>
          </a:bodyPr>
          <a:lstStyle/>
          <a:p>
            <a:pPr marL="12700" marR="5080">
              <a:lnSpc>
                <a:spcPct val="100000"/>
              </a:lnSpc>
              <a:spcBef>
                <a:spcPts val="95"/>
              </a:spcBef>
            </a:pPr>
            <a:r>
              <a:rPr sz="1600" spc="-20" dirty="0">
                <a:latin typeface="Carlito"/>
                <a:cs typeface="Carlito"/>
              </a:rPr>
              <a:t>95% confidence interval  </a:t>
            </a:r>
            <a:r>
              <a:rPr sz="1600" spc="-10" dirty="0">
                <a:latin typeface="Carlito"/>
                <a:cs typeface="Carlito"/>
              </a:rPr>
              <a:t>(light blue</a:t>
            </a:r>
            <a:r>
              <a:rPr sz="1600" spc="-100" dirty="0">
                <a:latin typeface="Carlito"/>
                <a:cs typeface="Carlito"/>
              </a:rPr>
              <a:t> </a:t>
            </a:r>
            <a:r>
              <a:rPr sz="1600" spc="-10" dirty="0">
                <a:latin typeface="Carlito"/>
                <a:cs typeface="Carlito"/>
              </a:rPr>
              <a:t>shading)</a:t>
            </a:r>
            <a:endParaRPr sz="1600">
              <a:latin typeface="Carlito"/>
              <a:cs typeface="Carli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ctrTitle"/>
          </p:nvPr>
        </p:nvSpPr>
        <p:spPr>
          <a:xfrm>
            <a:off x="402933" y="2921169"/>
            <a:ext cx="11386134" cy="1015663"/>
          </a:xfrm>
        </p:spPr>
        <p:txBody>
          <a:bodyPr/>
          <a:lstStyle/>
          <a:p>
            <a:r>
              <a:rPr lang="en-GB" dirty="0"/>
              <a:t>EDA - </a:t>
            </a:r>
            <a:r>
              <a:rPr lang="en-GB" dirty="0">
                <a:solidFill>
                  <a:srgbClr val="7030A0"/>
                </a:solidFill>
              </a:rPr>
              <a:t>WITH SQL</a:t>
            </a:r>
            <a:endParaRPr lang="en-US" dirty="0">
              <a:solidFill>
                <a:srgbClr val="7030A0"/>
              </a:solidFill>
            </a:endParaRPr>
          </a:p>
        </p:txBody>
      </p:sp>
    </p:spTree>
    <p:extLst>
      <p:ext uri="{BB962C8B-B14F-4D97-AF65-F5344CB8AC3E}">
        <p14:creationId xmlns:p14="http://schemas.microsoft.com/office/powerpoint/2010/main" val="1035657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3291" y="1737360"/>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3" name="object 3"/>
          <p:cNvSpPr txBox="1">
            <a:spLocks noGrp="1"/>
          </p:cNvSpPr>
          <p:nvPr>
            <p:ph type="title"/>
          </p:nvPr>
        </p:nvSpPr>
        <p:spPr>
          <a:xfrm>
            <a:off x="916635" y="543559"/>
            <a:ext cx="5181600" cy="756920"/>
          </a:xfrm>
          <a:prstGeom prst="rect">
            <a:avLst/>
          </a:prstGeom>
        </p:spPr>
        <p:txBody>
          <a:bodyPr vert="horz" wrap="square" lIns="0" tIns="12700" rIns="0" bIns="0" rtlCol="0">
            <a:spAutoFit/>
          </a:bodyPr>
          <a:lstStyle/>
          <a:p>
            <a:pPr marL="12700">
              <a:lnSpc>
                <a:spcPct val="100000"/>
              </a:lnSpc>
              <a:spcBef>
                <a:spcPts val="100"/>
              </a:spcBef>
            </a:pPr>
            <a:r>
              <a:rPr spc="-235" dirty="0"/>
              <a:t>All </a:t>
            </a:r>
            <a:r>
              <a:rPr spc="-400" dirty="0"/>
              <a:t>Launch </a:t>
            </a:r>
            <a:r>
              <a:rPr spc="-340" dirty="0"/>
              <a:t>Site</a:t>
            </a:r>
            <a:r>
              <a:rPr spc="-700" dirty="0"/>
              <a:t> </a:t>
            </a:r>
            <a:r>
              <a:rPr spc="-459" dirty="0"/>
              <a:t>Names</a:t>
            </a:r>
          </a:p>
        </p:txBody>
      </p:sp>
      <p:sp>
        <p:nvSpPr>
          <p:cNvPr id="6" name="object 6"/>
          <p:cNvSpPr txBox="1">
            <a:spLocks noGrp="1"/>
          </p:cNvSpPr>
          <p:nvPr>
            <p:ph type="sldNum" sz="quarter" idx="12"/>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26</a:t>
            </a:fld>
            <a:endParaRPr dirty="0"/>
          </a:p>
        </p:txBody>
      </p:sp>
      <p:sp>
        <p:nvSpPr>
          <p:cNvPr id="4" name="object 4"/>
          <p:cNvSpPr txBox="1"/>
          <p:nvPr/>
        </p:nvSpPr>
        <p:spPr>
          <a:xfrm>
            <a:off x="3962400" y="1893232"/>
            <a:ext cx="7775955" cy="2567882"/>
          </a:xfrm>
          <a:prstGeom prst="rect">
            <a:avLst/>
          </a:prstGeom>
        </p:spPr>
        <p:txBody>
          <a:bodyPr vert="horz" wrap="square" lIns="0" tIns="165100" rIns="0" bIns="0" rtlCol="0">
            <a:spAutoFit/>
          </a:bodyPr>
          <a:lstStyle/>
          <a:p>
            <a:pPr marL="12700">
              <a:lnSpc>
                <a:spcPct val="100000"/>
              </a:lnSpc>
              <a:spcBef>
                <a:spcPts val="1300"/>
              </a:spcBef>
            </a:pPr>
            <a:r>
              <a:rPr sz="2000" dirty="0">
                <a:latin typeface="Carlito"/>
                <a:cs typeface="Carlito"/>
              </a:rPr>
              <a:t>Query unique launch </a:t>
            </a:r>
            <a:r>
              <a:rPr sz="2000" spc="-20" dirty="0">
                <a:latin typeface="Carlito"/>
                <a:cs typeface="Carlito"/>
              </a:rPr>
              <a:t>site </a:t>
            </a:r>
            <a:r>
              <a:rPr sz="2000" spc="-5" dirty="0">
                <a:latin typeface="Carlito"/>
                <a:cs typeface="Carlito"/>
              </a:rPr>
              <a:t>names </a:t>
            </a:r>
            <a:r>
              <a:rPr sz="2000" spc="-20" dirty="0">
                <a:latin typeface="Carlito"/>
                <a:cs typeface="Carlito"/>
              </a:rPr>
              <a:t>from</a:t>
            </a:r>
            <a:r>
              <a:rPr sz="2000" spc="-80" dirty="0">
                <a:latin typeface="Carlito"/>
                <a:cs typeface="Carlito"/>
              </a:rPr>
              <a:t> </a:t>
            </a:r>
            <a:r>
              <a:rPr sz="2000" spc="-5" dirty="0">
                <a:latin typeface="Carlito"/>
                <a:cs typeface="Carlito"/>
              </a:rPr>
              <a:t>database.</a:t>
            </a:r>
            <a:endParaRPr sz="2000" dirty="0">
              <a:latin typeface="Carlito"/>
              <a:cs typeface="Carlito"/>
            </a:endParaRPr>
          </a:p>
          <a:p>
            <a:pPr marL="12700">
              <a:lnSpc>
                <a:spcPts val="2300"/>
              </a:lnSpc>
              <a:spcBef>
                <a:spcPts val="1200"/>
              </a:spcBef>
            </a:pPr>
            <a:r>
              <a:rPr sz="2000" spc="-5" dirty="0">
                <a:latin typeface="Carlito"/>
                <a:cs typeface="Carlito"/>
              </a:rPr>
              <a:t>CCAFS SLC-40 </a:t>
            </a:r>
            <a:r>
              <a:rPr sz="2000" dirty="0">
                <a:latin typeface="Carlito"/>
                <a:cs typeface="Carlito"/>
              </a:rPr>
              <a:t>and </a:t>
            </a:r>
            <a:r>
              <a:rPr sz="2000" spc="-10" dirty="0">
                <a:latin typeface="Carlito"/>
                <a:cs typeface="Carlito"/>
              </a:rPr>
              <a:t>CCAFSSLC-40 </a:t>
            </a:r>
            <a:r>
              <a:rPr sz="2000" spc="-25" dirty="0">
                <a:latin typeface="Carlito"/>
                <a:cs typeface="Carlito"/>
              </a:rPr>
              <a:t>likely </a:t>
            </a:r>
            <a:r>
              <a:rPr sz="2000" dirty="0">
                <a:latin typeface="Carlito"/>
                <a:cs typeface="Carlito"/>
              </a:rPr>
              <a:t>all </a:t>
            </a:r>
            <a:r>
              <a:rPr sz="2000" spc="-20" dirty="0">
                <a:latin typeface="Carlito"/>
                <a:cs typeface="Carlito"/>
              </a:rPr>
              <a:t>represent </a:t>
            </a:r>
            <a:r>
              <a:rPr sz="2000" dirty="0">
                <a:latin typeface="Carlito"/>
                <a:cs typeface="Carlito"/>
              </a:rPr>
              <a:t>the</a:t>
            </a:r>
            <a:r>
              <a:rPr sz="2000" spc="-114" dirty="0">
                <a:latin typeface="Carlito"/>
                <a:cs typeface="Carlito"/>
              </a:rPr>
              <a:t> </a:t>
            </a:r>
            <a:r>
              <a:rPr sz="2000" spc="-5" dirty="0">
                <a:latin typeface="Carlito"/>
                <a:cs typeface="Carlito"/>
              </a:rPr>
              <a:t>same</a:t>
            </a:r>
            <a:endParaRPr sz="2000" dirty="0">
              <a:latin typeface="Carlito"/>
              <a:cs typeface="Carlito"/>
            </a:endParaRPr>
          </a:p>
          <a:p>
            <a:pPr marL="12700">
              <a:lnSpc>
                <a:spcPts val="2300"/>
              </a:lnSpc>
            </a:pPr>
            <a:r>
              <a:rPr sz="2000" dirty="0">
                <a:latin typeface="Carlito"/>
                <a:cs typeface="Carlito"/>
              </a:rPr>
              <a:t>launch </a:t>
            </a:r>
            <a:r>
              <a:rPr sz="2000" spc="-20" dirty="0">
                <a:latin typeface="Carlito"/>
                <a:cs typeface="Carlito"/>
              </a:rPr>
              <a:t>site </a:t>
            </a:r>
            <a:r>
              <a:rPr sz="2000" dirty="0">
                <a:latin typeface="Carlito"/>
                <a:cs typeface="Carlito"/>
              </a:rPr>
              <a:t>with </a:t>
            </a:r>
            <a:r>
              <a:rPr sz="2000" spc="-25" dirty="0">
                <a:latin typeface="Carlito"/>
                <a:cs typeface="Carlito"/>
              </a:rPr>
              <a:t>data </a:t>
            </a:r>
            <a:r>
              <a:rPr sz="2000" spc="-5" dirty="0">
                <a:latin typeface="Carlito"/>
                <a:cs typeface="Carlito"/>
              </a:rPr>
              <a:t>entry</a:t>
            </a:r>
            <a:r>
              <a:rPr sz="2000" spc="-35" dirty="0">
                <a:latin typeface="Carlito"/>
                <a:cs typeface="Carlito"/>
              </a:rPr>
              <a:t> </a:t>
            </a:r>
            <a:r>
              <a:rPr sz="2000" spc="-25" dirty="0">
                <a:latin typeface="Carlito"/>
                <a:cs typeface="Carlito"/>
              </a:rPr>
              <a:t>errors.</a:t>
            </a:r>
            <a:endParaRPr sz="2000" dirty="0">
              <a:latin typeface="Carlito"/>
              <a:cs typeface="Carlito"/>
            </a:endParaRPr>
          </a:p>
          <a:p>
            <a:pPr marL="12700" marR="2114550">
              <a:lnSpc>
                <a:spcPct val="141500"/>
              </a:lnSpc>
              <a:spcBef>
                <a:spcPts val="110"/>
              </a:spcBef>
            </a:pPr>
            <a:r>
              <a:rPr sz="2000" spc="-5" dirty="0">
                <a:latin typeface="Carlito"/>
                <a:cs typeface="Carlito"/>
              </a:rPr>
              <a:t>CCAFS </a:t>
            </a:r>
            <a:r>
              <a:rPr sz="2000" spc="-15" dirty="0">
                <a:latin typeface="Carlito"/>
                <a:cs typeface="Carlito"/>
              </a:rPr>
              <a:t>LC-40 </a:t>
            </a:r>
            <a:r>
              <a:rPr sz="2000" spc="-20" dirty="0">
                <a:latin typeface="Carlito"/>
                <a:cs typeface="Carlito"/>
              </a:rPr>
              <a:t>was </a:t>
            </a:r>
            <a:r>
              <a:rPr sz="2000" dirty="0">
                <a:latin typeface="Carlito"/>
                <a:cs typeface="Carlito"/>
              </a:rPr>
              <a:t>the </a:t>
            </a:r>
            <a:r>
              <a:rPr sz="2000" spc="-20" dirty="0">
                <a:latin typeface="Carlito"/>
                <a:cs typeface="Carlito"/>
              </a:rPr>
              <a:t>previous </a:t>
            </a:r>
            <a:r>
              <a:rPr sz="2000" spc="-5" dirty="0">
                <a:latin typeface="Carlito"/>
                <a:cs typeface="Carlito"/>
              </a:rPr>
              <a:t>name. </a:t>
            </a:r>
            <a:endParaRPr lang="en-US" sz="2000" spc="-5" dirty="0" smtClean="0">
              <a:latin typeface="Carlito"/>
              <a:cs typeface="Carlito"/>
            </a:endParaRPr>
          </a:p>
          <a:p>
            <a:pPr marL="12700" marR="2114550">
              <a:lnSpc>
                <a:spcPct val="141500"/>
              </a:lnSpc>
              <a:spcBef>
                <a:spcPts val="110"/>
              </a:spcBef>
            </a:pPr>
            <a:r>
              <a:rPr sz="2000" spc="-5" dirty="0" smtClean="0">
                <a:latin typeface="Carlito"/>
                <a:cs typeface="Carlito"/>
              </a:rPr>
              <a:t> </a:t>
            </a:r>
            <a:r>
              <a:rPr sz="2000" spc="-25" dirty="0">
                <a:latin typeface="Carlito"/>
                <a:cs typeface="Carlito"/>
              </a:rPr>
              <a:t>Likely </a:t>
            </a:r>
            <a:r>
              <a:rPr sz="2000" spc="-5" dirty="0">
                <a:latin typeface="Carlito"/>
                <a:cs typeface="Carlito"/>
              </a:rPr>
              <a:t>only </a:t>
            </a:r>
            <a:r>
              <a:rPr sz="2000" dirty="0">
                <a:latin typeface="Carlito"/>
                <a:cs typeface="Carlito"/>
              </a:rPr>
              <a:t>3 unique </a:t>
            </a:r>
            <a:r>
              <a:rPr sz="2000" spc="-5" dirty="0">
                <a:latin typeface="Carlito"/>
                <a:cs typeface="Carlito"/>
              </a:rPr>
              <a:t>launch_site values:  </a:t>
            </a:r>
            <a:endParaRPr lang="en-US" sz="2000" spc="-5" dirty="0" smtClean="0">
              <a:latin typeface="Carlito"/>
              <a:cs typeface="Carlito"/>
            </a:endParaRPr>
          </a:p>
          <a:p>
            <a:pPr marL="12700" marR="2114550">
              <a:lnSpc>
                <a:spcPct val="141500"/>
              </a:lnSpc>
              <a:spcBef>
                <a:spcPts val="110"/>
              </a:spcBef>
            </a:pPr>
            <a:r>
              <a:rPr sz="2000" spc="-5" dirty="0" smtClean="0">
                <a:latin typeface="Carlito"/>
                <a:cs typeface="Carlito"/>
              </a:rPr>
              <a:t>CCAFS </a:t>
            </a:r>
            <a:r>
              <a:rPr sz="2000" spc="-5" dirty="0">
                <a:latin typeface="Carlito"/>
                <a:cs typeface="Carlito"/>
              </a:rPr>
              <a:t>SLC-40, KSC LC-39A,</a:t>
            </a:r>
            <a:r>
              <a:rPr sz="2000" spc="-310" dirty="0">
                <a:latin typeface="Carlito"/>
                <a:cs typeface="Carlito"/>
              </a:rPr>
              <a:t> </a:t>
            </a:r>
            <a:r>
              <a:rPr sz="2000" spc="-40" dirty="0">
                <a:latin typeface="Carlito"/>
                <a:cs typeface="Carlito"/>
              </a:rPr>
              <a:t>VAFB </a:t>
            </a:r>
            <a:r>
              <a:rPr sz="2000" spc="-10" dirty="0">
                <a:latin typeface="Carlito"/>
                <a:cs typeface="Carlito"/>
              </a:rPr>
              <a:t>SLC-4E</a:t>
            </a:r>
            <a:endParaRPr sz="2000" dirty="0">
              <a:latin typeface="Carlito"/>
              <a:cs typeface="Carlito"/>
            </a:endParaRPr>
          </a:p>
        </p:txBody>
      </p:sp>
      <p:pic>
        <p:nvPicPr>
          <p:cNvPr id="7" name="Picture 6">
            <a:extLst>
              <a:ext uri="{FF2B5EF4-FFF2-40B4-BE49-F238E27FC236}">
                <a16:creationId xmlns:a16="http://schemas.microsoft.com/office/drawing/2014/main" xmlns="" id="{F37ED244-1CA2-4FC0-A950-0A159CC785C2}"/>
              </a:ext>
            </a:extLst>
          </p:cNvPr>
          <p:cNvPicPr>
            <a:picLocks noChangeAspect="1"/>
          </p:cNvPicPr>
          <p:nvPr/>
        </p:nvPicPr>
        <p:blipFill>
          <a:blip r:embed="rId2"/>
          <a:stretch>
            <a:fillRect/>
          </a:stretch>
        </p:blipFill>
        <p:spPr>
          <a:xfrm>
            <a:off x="916635" y="2174242"/>
            <a:ext cx="1946771" cy="2276003"/>
          </a:xfrm>
          <a:prstGeom prst="roundRect">
            <a:avLst>
              <a:gd name="adj" fmla="val 8594"/>
            </a:avLst>
          </a:prstGeom>
          <a:solidFill>
            <a:srgbClr val="FFFFFF">
              <a:shade val="85000"/>
            </a:srgbClr>
          </a:solidFill>
          <a:ln w="28575">
            <a:solidFill>
              <a:srgbClr val="FFFF00"/>
            </a:solidFill>
          </a:ln>
          <a:effectLst>
            <a:reflection blurRad="12700" stA="38000" endPos="0" dist="5000" dir="5400000" sy="-100000" algn="bl" rotWithShape="0"/>
          </a:effectLst>
        </p:spPr>
      </p:pic>
      <p:pic>
        <p:nvPicPr>
          <p:cNvPr id="8" name="Picture 7" descr="Graphical user interface, application&#10;&#10;Description automatically generated">
            <a:extLst>
              <a:ext uri="{FF2B5EF4-FFF2-40B4-BE49-F238E27FC236}">
                <a16:creationId xmlns:a16="http://schemas.microsoft.com/office/drawing/2014/main" xmlns="" id="{846E2ECD-CD23-4E88-8141-3D76CEFB690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599" t="25466" r="4865" b="23600"/>
          <a:stretch/>
        </p:blipFill>
        <p:spPr>
          <a:xfrm>
            <a:off x="2362200" y="4953877"/>
            <a:ext cx="6858000" cy="7620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3291" y="1737360"/>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3" name="object 3"/>
          <p:cNvSpPr txBox="1">
            <a:spLocks noGrp="1"/>
          </p:cNvSpPr>
          <p:nvPr>
            <p:ph type="title"/>
          </p:nvPr>
        </p:nvSpPr>
        <p:spPr>
          <a:xfrm>
            <a:off x="1012037" y="838911"/>
            <a:ext cx="9496425" cy="757555"/>
          </a:xfrm>
          <a:prstGeom prst="rect">
            <a:avLst/>
          </a:prstGeom>
        </p:spPr>
        <p:txBody>
          <a:bodyPr vert="horz" wrap="square" lIns="0" tIns="12700" rIns="0" bIns="0" rtlCol="0">
            <a:spAutoFit/>
          </a:bodyPr>
          <a:lstStyle/>
          <a:p>
            <a:pPr marL="12700">
              <a:lnSpc>
                <a:spcPct val="100000"/>
              </a:lnSpc>
              <a:spcBef>
                <a:spcPts val="100"/>
              </a:spcBef>
            </a:pPr>
            <a:r>
              <a:rPr spc="-400" dirty="0"/>
              <a:t>Launch </a:t>
            </a:r>
            <a:r>
              <a:rPr spc="-345" dirty="0"/>
              <a:t>Site </a:t>
            </a:r>
            <a:r>
              <a:rPr spc="-455" dirty="0"/>
              <a:t>Names </a:t>
            </a:r>
            <a:r>
              <a:rPr spc="-340" dirty="0"/>
              <a:t>Beginning </a:t>
            </a:r>
            <a:r>
              <a:rPr spc="-80" dirty="0"/>
              <a:t>with</a:t>
            </a:r>
            <a:r>
              <a:rPr spc="-590" dirty="0"/>
              <a:t> </a:t>
            </a:r>
            <a:r>
              <a:rPr spc="-630" dirty="0"/>
              <a:t>`CCA`</a:t>
            </a:r>
          </a:p>
        </p:txBody>
      </p:sp>
      <p:sp>
        <p:nvSpPr>
          <p:cNvPr id="6" name="object 6"/>
          <p:cNvSpPr txBox="1">
            <a:spLocks noGrp="1"/>
          </p:cNvSpPr>
          <p:nvPr>
            <p:ph type="sldNum" sz="quarter" idx="12"/>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27</a:t>
            </a:fld>
            <a:endParaRPr dirty="0"/>
          </a:p>
        </p:txBody>
      </p:sp>
      <p:sp>
        <p:nvSpPr>
          <p:cNvPr id="4" name="object 4"/>
          <p:cNvSpPr txBox="1"/>
          <p:nvPr/>
        </p:nvSpPr>
        <p:spPr>
          <a:xfrm>
            <a:off x="7995670" y="2411305"/>
            <a:ext cx="4713740" cy="612347"/>
          </a:xfrm>
          <a:prstGeom prst="rect">
            <a:avLst/>
          </a:prstGeom>
        </p:spPr>
        <p:txBody>
          <a:bodyPr vert="horz" wrap="square" lIns="0" tIns="47625" rIns="0" bIns="0" rtlCol="0">
            <a:spAutoFit/>
          </a:bodyPr>
          <a:lstStyle/>
          <a:p>
            <a:pPr marL="12700" marR="5080">
              <a:lnSpc>
                <a:spcPts val="2160"/>
              </a:lnSpc>
              <a:spcBef>
                <a:spcPts val="375"/>
              </a:spcBef>
            </a:pPr>
            <a:r>
              <a:rPr sz="2000" spc="-35" dirty="0">
                <a:latin typeface="Carlito"/>
                <a:cs typeface="Carlito"/>
              </a:rPr>
              <a:t>First </a:t>
            </a:r>
            <a:r>
              <a:rPr sz="2000" spc="-20" dirty="0">
                <a:latin typeface="Carlito"/>
                <a:cs typeface="Carlito"/>
              </a:rPr>
              <a:t>five </a:t>
            </a:r>
            <a:r>
              <a:rPr sz="2000" spc="-5" dirty="0">
                <a:latin typeface="Carlito"/>
                <a:cs typeface="Carlito"/>
              </a:rPr>
              <a:t>entries  </a:t>
            </a:r>
            <a:r>
              <a:rPr sz="2000" dirty="0">
                <a:latin typeface="Carlito"/>
                <a:cs typeface="Carlito"/>
              </a:rPr>
              <a:t>in </a:t>
            </a:r>
            <a:r>
              <a:rPr sz="2000" spc="-5" dirty="0">
                <a:latin typeface="Carlito"/>
                <a:cs typeface="Carlito"/>
              </a:rPr>
              <a:t>database with  Launch </a:t>
            </a:r>
            <a:r>
              <a:rPr sz="2000" spc="-15" dirty="0">
                <a:latin typeface="Carlito"/>
                <a:cs typeface="Carlito"/>
              </a:rPr>
              <a:t>Site</a:t>
            </a:r>
            <a:r>
              <a:rPr sz="2000" spc="-100" dirty="0">
                <a:latin typeface="Carlito"/>
                <a:cs typeface="Carlito"/>
              </a:rPr>
              <a:t> </a:t>
            </a:r>
            <a:r>
              <a:rPr sz="2000" spc="-5" dirty="0">
                <a:latin typeface="Carlito"/>
                <a:cs typeface="Carlito"/>
              </a:rPr>
              <a:t>name  </a:t>
            </a:r>
            <a:r>
              <a:rPr sz="2000" dirty="0">
                <a:latin typeface="Carlito"/>
                <a:cs typeface="Carlito"/>
              </a:rPr>
              <a:t>beginning </a:t>
            </a:r>
            <a:r>
              <a:rPr sz="2000" spc="-5" dirty="0">
                <a:latin typeface="Carlito"/>
                <a:cs typeface="Carlito"/>
              </a:rPr>
              <a:t>with  </a:t>
            </a:r>
            <a:r>
              <a:rPr sz="2000" dirty="0">
                <a:latin typeface="Carlito"/>
                <a:cs typeface="Carlito"/>
              </a:rPr>
              <a:t>CCA.</a:t>
            </a:r>
          </a:p>
        </p:txBody>
      </p:sp>
      <p:pic>
        <p:nvPicPr>
          <p:cNvPr id="9" name="Picture 8" descr="A picture containing graphical user interface&#10;&#10;Description automatically generated">
            <a:extLst>
              <a:ext uri="{FF2B5EF4-FFF2-40B4-BE49-F238E27FC236}">
                <a16:creationId xmlns:a16="http://schemas.microsoft.com/office/drawing/2014/main" xmlns="" id="{8C39345D-4695-4B4C-BB7C-CD29C2AFC990}"/>
              </a:ext>
            </a:extLst>
          </p:cNvPr>
          <p:cNvPicPr>
            <a:picLocks noChangeAspect="1"/>
          </p:cNvPicPr>
          <p:nvPr/>
        </p:nvPicPr>
        <p:blipFill rotWithShape="1">
          <a:blip r:embed="rId2">
            <a:extLst>
              <a:ext uri="{28A0092B-C50C-407E-A947-70E740481C1C}">
                <a14:useLocalDpi xmlns:a14="http://schemas.microsoft.com/office/drawing/2010/main" val="0"/>
              </a:ext>
            </a:extLst>
          </a:blip>
          <a:srcRect l="5806" t="28560" r="6144" b="26779"/>
          <a:stretch/>
        </p:blipFill>
        <p:spPr>
          <a:xfrm>
            <a:off x="533400" y="2148984"/>
            <a:ext cx="6934200" cy="76200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0" name="Picture 9">
            <a:extLst>
              <a:ext uri="{FF2B5EF4-FFF2-40B4-BE49-F238E27FC236}">
                <a16:creationId xmlns:a16="http://schemas.microsoft.com/office/drawing/2014/main" xmlns="" id="{C9205A87-4C93-4F34-8255-9BAAB28FCD17}"/>
              </a:ext>
            </a:extLst>
          </p:cNvPr>
          <p:cNvPicPr>
            <a:picLocks noChangeAspect="1"/>
          </p:cNvPicPr>
          <p:nvPr/>
        </p:nvPicPr>
        <p:blipFill>
          <a:blip r:embed="rId3"/>
          <a:stretch>
            <a:fillRect/>
          </a:stretch>
        </p:blipFill>
        <p:spPr>
          <a:xfrm>
            <a:off x="2286000" y="3962400"/>
            <a:ext cx="1895935" cy="2634791"/>
          </a:xfrm>
          <a:prstGeom prst="rect">
            <a:avLst/>
          </a:prstGeom>
          <a:ln>
            <a:noFill/>
          </a:ln>
          <a:effectLst>
            <a:softEdge rad="112500"/>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3291" y="1737360"/>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3" name="object 3"/>
          <p:cNvSpPr txBox="1">
            <a:spLocks noGrp="1"/>
          </p:cNvSpPr>
          <p:nvPr>
            <p:ph type="title"/>
          </p:nvPr>
        </p:nvSpPr>
        <p:spPr>
          <a:xfrm>
            <a:off x="916635" y="543559"/>
            <a:ext cx="7138034" cy="756920"/>
          </a:xfrm>
          <a:prstGeom prst="rect">
            <a:avLst/>
          </a:prstGeom>
        </p:spPr>
        <p:txBody>
          <a:bodyPr vert="horz" wrap="square" lIns="0" tIns="12700" rIns="0" bIns="0" rtlCol="0">
            <a:spAutoFit/>
          </a:bodyPr>
          <a:lstStyle/>
          <a:p>
            <a:pPr marL="12700">
              <a:lnSpc>
                <a:spcPct val="100000"/>
              </a:lnSpc>
              <a:spcBef>
                <a:spcPts val="100"/>
              </a:spcBef>
            </a:pPr>
            <a:r>
              <a:rPr spc="-365" dirty="0"/>
              <a:t>Total </a:t>
            </a:r>
            <a:r>
              <a:rPr spc="-425" dirty="0"/>
              <a:t>Payload </a:t>
            </a:r>
            <a:r>
              <a:rPr spc="-434" dirty="0"/>
              <a:t>Mass </a:t>
            </a:r>
            <a:r>
              <a:rPr spc="-135" dirty="0"/>
              <a:t>from</a:t>
            </a:r>
            <a:r>
              <a:rPr spc="-580" dirty="0"/>
              <a:t> </a:t>
            </a:r>
            <a:r>
              <a:rPr spc="-690" dirty="0"/>
              <a:t>NASA</a:t>
            </a:r>
          </a:p>
        </p:txBody>
      </p:sp>
      <p:sp>
        <p:nvSpPr>
          <p:cNvPr id="6" name="object 6"/>
          <p:cNvSpPr txBox="1">
            <a:spLocks noGrp="1"/>
          </p:cNvSpPr>
          <p:nvPr>
            <p:ph type="sldNum" sz="quarter" idx="12"/>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28</a:t>
            </a:fld>
            <a:endParaRPr dirty="0"/>
          </a:p>
        </p:txBody>
      </p:sp>
      <p:sp>
        <p:nvSpPr>
          <p:cNvPr id="4" name="object 4"/>
          <p:cNvSpPr txBox="1"/>
          <p:nvPr/>
        </p:nvSpPr>
        <p:spPr>
          <a:xfrm>
            <a:off x="7737475" y="2219960"/>
            <a:ext cx="3489325" cy="2459006"/>
          </a:xfrm>
          <a:prstGeom prst="rect">
            <a:avLst/>
          </a:prstGeom>
        </p:spPr>
        <p:txBody>
          <a:bodyPr vert="horz" wrap="square" lIns="0" tIns="47625" rIns="0" bIns="0" rtlCol="0">
            <a:spAutoFit/>
          </a:bodyPr>
          <a:lstStyle/>
          <a:p>
            <a:pPr marL="12700" marR="5715">
              <a:lnSpc>
                <a:spcPts val="2160"/>
              </a:lnSpc>
              <a:spcBef>
                <a:spcPts val="375"/>
              </a:spcBef>
            </a:pPr>
            <a:r>
              <a:rPr sz="2000" spc="-5" dirty="0">
                <a:latin typeface="Carlito"/>
                <a:cs typeface="Carlito"/>
              </a:rPr>
              <a:t>This </a:t>
            </a:r>
            <a:r>
              <a:rPr sz="2000" dirty="0">
                <a:latin typeface="Carlito"/>
                <a:cs typeface="Carlito"/>
              </a:rPr>
              <a:t>query </a:t>
            </a:r>
            <a:r>
              <a:rPr sz="2000" spc="-5" dirty="0">
                <a:latin typeface="Carlito"/>
                <a:cs typeface="Carlito"/>
              </a:rPr>
              <a:t>sums </a:t>
            </a:r>
            <a:r>
              <a:rPr sz="2000" dirty="0">
                <a:latin typeface="Carlito"/>
                <a:cs typeface="Carlito"/>
              </a:rPr>
              <a:t>the </a:t>
            </a:r>
            <a:r>
              <a:rPr sz="2000" spc="-25" dirty="0">
                <a:latin typeface="Carlito"/>
                <a:cs typeface="Carlito"/>
              </a:rPr>
              <a:t>total </a:t>
            </a:r>
            <a:r>
              <a:rPr sz="2000" spc="-10" dirty="0">
                <a:latin typeface="Carlito"/>
                <a:cs typeface="Carlito"/>
              </a:rPr>
              <a:t>payload  </a:t>
            </a:r>
            <a:r>
              <a:rPr sz="2000" spc="-5" dirty="0">
                <a:latin typeface="Carlito"/>
                <a:cs typeface="Carlito"/>
              </a:rPr>
              <a:t>mass </a:t>
            </a:r>
            <a:r>
              <a:rPr sz="2000" dirty="0">
                <a:latin typeface="Carlito"/>
                <a:cs typeface="Carlito"/>
              </a:rPr>
              <a:t>in kg </a:t>
            </a:r>
            <a:r>
              <a:rPr sz="2000" spc="-15" dirty="0">
                <a:latin typeface="Carlito"/>
                <a:cs typeface="Carlito"/>
              </a:rPr>
              <a:t>where </a:t>
            </a:r>
            <a:r>
              <a:rPr sz="2000" dirty="0">
                <a:latin typeface="Carlito"/>
                <a:cs typeface="Carlito"/>
              </a:rPr>
              <a:t>NASA </a:t>
            </a:r>
            <a:r>
              <a:rPr sz="2000" spc="-20" dirty="0">
                <a:latin typeface="Carlito"/>
                <a:cs typeface="Carlito"/>
              </a:rPr>
              <a:t>was </a:t>
            </a:r>
            <a:r>
              <a:rPr sz="2000" dirty="0">
                <a:latin typeface="Carlito"/>
                <a:cs typeface="Carlito"/>
              </a:rPr>
              <a:t>the  </a:t>
            </a:r>
            <a:r>
              <a:rPr sz="2000" spc="-60" dirty="0">
                <a:latin typeface="Carlito"/>
                <a:cs typeface="Carlito"/>
              </a:rPr>
              <a:t>customer.</a:t>
            </a:r>
            <a:endParaRPr sz="2000" dirty="0">
              <a:latin typeface="Carlito"/>
              <a:cs typeface="Carlito"/>
            </a:endParaRPr>
          </a:p>
          <a:p>
            <a:pPr marL="12700" marR="5080">
              <a:lnSpc>
                <a:spcPct val="90000"/>
              </a:lnSpc>
              <a:spcBef>
                <a:spcPts val="1370"/>
              </a:spcBef>
            </a:pPr>
            <a:r>
              <a:rPr sz="2000" spc="-15" dirty="0">
                <a:latin typeface="Carlito"/>
                <a:cs typeface="Carlito"/>
              </a:rPr>
              <a:t>CRS </a:t>
            </a:r>
            <a:r>
              <a:rPr sz="2000" spc="-20" dirty="0">
                <a:latin typeface="Carlito"/>
                <a:cs typeface="Carlito"/>
              </a:rPr>
              <a:t>stands </a:t>
            </a:r>
            <a:r>
              <a:rPr sz="2000" spc="-25" dirty="0">
                <a:latin typeface="Carlito"/>
                <a:cs typeface="Carlito"/>
              </a:rPr>
              <a:t>for </a:t>
            </a:r>
            <a:r>
              <a:rPr sz="2000" spc="-10" dirty="0">
                <a:latin typeface="Carlito"/>
                <a:cs typeface="Carlito"/>
              </a:rPr>
              <a:t>Commercial  </a:t>
            </a:r>
            <a:r>
              <a:rPr sz="2000" spc="-5" dirty="0">
                <a:latin typeface="Carlito"/>
                <a:cs typeface="Carlito"/>
              </a:rPr>
              <a:t>Resupply </a:t>
            </a:r>
            <a:r>
              <a:rPr sz="2000" dirty="0">
                <a:latin typeface="Carlito"/>
                <a:cs typeface="Carlito"/>
              </a:rPr>
              <a:t>Services which</a:t>
            </a:r>
            <a:r>
              <a:rPr sz="2000" spc="-90" dirty="0">
                <a:latin typeface="Carlito"/>
                <a:cs typeface="Carlito"/>
              </a:rPr>
              <a:t> </a:t>
            </a:r>
            <a:r>
              <a:rPr sz="2000" spc="-20" dirty="0">
                <a:latin typeface="Carlito"/>
                <a:cs typeface="Carlito"/>
              </a:rPr>
              <a:t>indicates  </a:t>
            </a:r>
            <a:r>
              <a:rPr sz="2000" spc="-5" dirty="0">
                <a:latin typeface="Carlito"/>
                <a:cs typeface="Carlito"/>
              </a:rPr>
              <a:t>that </a:t>
            </a:r>
            <a:r>
              <a:rPr sz="2000" dirty="0">
                <a:latin typeface="Carlito"/>
                <a:cs typeface="Carlito"/>
              </a:rPr>
              <a:t>these </a:t>
            </a:r>
            <a:r>
              <a:rPr sz="2000" spc="-10" dirty="0">
                <a:latin typeface="Carlito"/>
                <a:cs typeface="Carlito"/>
              </a:rPr>
              <a:t>payloads </a:t>
            </a:r>
            <a:r>
              <a:rPr sz="2000" spc="-20" dirty="0">
                <a:latin typeface="Carlito"/>
                <a:cs typeface="Carlito"/>
              </a:rPr>
              <a:t>were sent to  </a:t>
            </a:r>
            <a:r>
              <a:rPr sz="2000" dirty="0">
                <a:latin typeface="Carlito"/>
                <a:cs typeface="Carlito"/>
              </a:rPr>
              <a:t>the </a:t>
            </a:r>
            <a:r>
              <a:rPr sz="2000" spc="-10" dirty="0">
                <a:latin typeface="Carlito"/>
                <a:cs typeface="Carlito"/>
              </a:rPr>
              <a:t>International </a:t>
            </a:r>
            <a:r>
              <a:rPr sz="2000" dirty="0">
                <a:latin typeface="Carlito"/>
                <a:cs typeface="Carlito"/>
              </a:rPr>
              <a:t>Space </a:t>
            </a:r>
            <a:r>
              <a:rPr sz="2000" spc="-20" dirty="0">
                <a:latin typeface="Carlito"/>
                <a:cs typeface="Carlito"/>
              </a:rPr>
              <a:t>Station  </a:t>
            </a:r>
            <a:r>
              <a:rPr sz="2000" dirty="0">
                <a:latin typeface="Carlito"/>
                <a:cs typeface="Carlito"/>
              </a:rPr>
              <a:t>(ISS).</a:t>
            </a:r>
          </a:p>
        </p:txBody>
      </p:sp>
      <p:pic>
        <p:nvPicPr>
          <p:cNvPr id="7" name="Picture 6" descr="Graphical user interface&#10;&#10;Description automatically generated">
            <a:extLst>
              <a:ext uri="{FF2B5EF4-FFF2-40B4-BE49-F238E27FC236}">
                <a16:creationId xmlns:a16="http://schemas.microsoft.com/office/drawing/2014/main" xmlns="" id="{BC50FD34-5E89-43E4-B0A3-875A7B0B1E80}"/>
              </a:ext>
            </a:extLst>
          </p:cNvPr>
          <p:cNvPicPr>
            <a:picLocks noChangeAspect="1"/>
          </p:cNvPicPr>
          <p:nvPr/>
        </p:nvPicPr>
        <p:blipFill rotWithShape="1">
          <a:blip r:embed="rId2">
            <a:extLst>
              <a:ext uri="{28A0092B-C50C-407E-A947-70E740481C1C}">
                <a14:useLocalDpi xmlns:a14="http://schemas.microsoft.com/office/drawing/2010/main" val="0"/>
              </a:ext>
            </a:extLst>
          </a:blip>
          <a:srcRect l="6738" t="33924" r="9341" b="25886"/>
          <a:stretch/>
        </p:blipFill>
        <p:spPr>
          <a:xfrm>
            <a:off x="304800" y="1974423"/>
            <a:ext cx="6477000" cy="762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xmlns="" id="{702038D2-65BB-44EC-A438-BB9B2605B173}"/>
              </a:ext>
            </a:extLst>
          </p:cNvPr>
          <p:cNvPicPr>
            <a:picLocks noChangeAspect="1"/>
          </p:cNvPicPr>
          <p:nvPr/>
        </p:nvPicPr>
        <p:blipFill>
          <a:blip r:embed="rId3"/>
          <a:stretch>
            <a:fillRect/>
          </a:stretch>
        </p:blipFill>
        <p:spPr>
          <a:xfrm>
            <a:off x="2301834" y="4303173"/>
            <a:ext cx="2967565" cy="1143922"/>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9" name="Arrow: Right 12">
            <a:extLst>
              <a:ext uri="{FF2B5EF4-FFF2-40B4-BE49-F238E27FC236}">
                <a16:creationId xmlns:a16="http://schemas.microsoft.com/office/drawing/2014/main" xmlns="" id="{5D85504F-EB95-434D-BFDE-57EEB165C10F}"/>
              </a:ext>
            </a:extLst>
          </p:cNvPr>
          <p:cNvSpPr/>
          <p:nvPr/>
        </p:nvSpPr>
        <p:spPr>
          <a:xfrm rot="5400000">
            <a:off x="3054096" y="3277482"/>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3291" y="1737360"/>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3" name="object 3"/>
          <p:cNvSpPr txBox="1">
            <a:spLocks noGrp="1"/>
          </p:cNvSpPr>
          <p:nvPr>
            <p:ph type="title"/>
          </p:nvPr>
        </p:nvSpPr>
        <p:spPr>
          <a:xfrm>
            <a:off x="916635" y="543559"/>
            <a:ext cx="7722234" cy="756920"/>
          </a:xfrm>
          <a:prstGeom prst="rect">
            <a:avLst/>
          </a:prstGeom>
        </p:spPr>
        <p:txBody>
          <a:bodyPr vert="horz" wrap="square" lIns="0" tIns="12700" rIns="0" bIns="0" rtlCol="0">
            <a:spAutoFit/>
          </a:bodyPr>
          <a:lstStyle/>
          <a:p>
            <a:pPr marL="12700">
              <a:lnSpc>
                <a:spcPct val="100000"/>
              </a:lnSpc>
              <a:spcBef>
                <a:spcPts val="100"/>
              </a:spcBef>
            </a:pPr>
            <a:r>
              <a:rPr spc="-425" dirty="0"/>
              <a:t>Average Payload </a:t>
            </a:r>
            <a:r>
              <a:rPr spc="-434" dirty="0"/>
              <a:t>Mass </a:t>
            </a:r>
            <a:r>
              <a:rPr spc="-285" dirty="0"/>
              <a:t>by </a:t>
            </a:r>
            <a:r>
              <a:rPr spc="-520" dirty="0"/>
              <a:t>F9</a:t>
            </a:r>
            <a:r>
              <a:rPr spc="-645" dirty="0"/>
              <a:t> </a:t>
            </a:r>
            <a:r>
              <a:rPr spc="-290" dirty="0"/>
              <a:t>v1.1</a:t>
            </a:r>
          </a:p>
        </p:txBody>
      </p:sp>
      <p:sp>
        <p:nvSpPr>
          <p:cNvPr id="6" name="object 6"/>
          <p:cNvSpPr txBox="1">
            <a:spLocks noGrp="1"/>
          </p:cNvSpPr>
          <p:nvPr>
            <p:ph type="sldNum" sz="quarter" idx="12"/>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29</a:t>
            </a:fld>
            <a:endParaRPr dirty="0"/>
          </a:p>
        </p:txBody>
      </p:sp>
      <p:sp>
        <p:nvSpPr>
          <p:cNvPr id="4" name="object 4"/>
          <p:cNvSpPr txBox="1"/>
          <p:nvPr/>
        </p:nvSpPr>
        <p:spPr>
          <a:xfrm>
            <a:off x="8291830" y="2060575"/>
            <a:ext cx="2723515" cy="2766398"/>
          </a:xfrm>
          <a:prstGeom prst="rect">
            <a:avLst/>
          </a:prstGeom>
        </p:spPr>
        <p:txBody>
          <a:bodyPr vert="horz" wrap="square" lIns="0" tIns="38100" rIns="0" bIns="0" rtlCol="0">
            <a:spAutoFit/>
          </a:bodyPr>
          <a:lstStyle/>
          <a:p>
            <a:pPr marL="12700" marR="172085">
              <a:lnSpc>
                <a:spcPct val="91700"/>
              </a:lnSpc>
              <a:spcBef>
                <a:spcPts val="300"/>
              </a:spcBef>
            </a:pPr>
            <a:r>
              <a:rPr sz="2000" spc="-5" dirty="0">
                <a:latin typeface="Carlito"/>
                <a:cs typeface="Carlito"/>
              </a:rPr>
              <a:t>This </a:t>
            </a:r>
            <a:r>
              <a:rPr sz="2000" dirty="0">
                <a:latin typeface="Carlito"/>
                <a:cs typeface="Carlito"/>
              </a:rPr>
              <a:t>query </a:t>
            </a:r>
            <a:r>
              <a:rPr sz="2000" spc="-5" dirty="0">
                <a:latin typeface="Carlito"/>
                <a:cs typeface="Carlito"/>
              </a:rPr>
              <a:t>calculates</a:t>
            </a:r>
            <a:r>
              <a:rPr sz="2000" spc="-204" dirty="0">
                <a:latin typeface="Carlito"/>
                <a:cs typeface="Carlito"/>
              </a:rPr>
              <a:t> </a:t>
            </a:r>
            <a:r>
              <a:rPr sz="2000" dirty="0">
                <a:latin typeface="Carlito"/>
                <a:cs typeface="Carlito"/>
              </a:rPr>
              <a:t>the  </a:t>
            </a:r>
            <a:r>
              <a:rPr sz="2000" spc="-40" dirty="0">
                <a:latin typeface="Carlito"/>
                <a:cs typeface="Carlito"/>
              </a:rPr>
              <a:t>average </a:t>
            </a:r>
            <a:r>
              <a:rPr sz="2000" spc="-10" dirty="0">
                <a:latin typeface="Carlito"/>
                <a:cs typeface="Carlito"/>
              </a:rPr>
              <a:t>payload </a:t>
            </a:r>
            <a:r>
              <a:rPr sz="2000" spc="-5" dirty="0">
                <a:latin typeface="Carlito"/>
                <a:cs typeface="Carlito"/>
              </a:rPr>
              <a:t>mass or  </a:t>
            </a:r>
            <a:r>
              <a:rPr sz="2000" dirty="0">
                <a:latin typeface="Carlito"/>
                <a:cs typeface="Carlito"/>
              </a:rPr>
              <a:t>launches which </a:t>
            </a:r>
            <a:r>
              <a:rPr sz="2000" spc="-5" dirty="0">
                <a:latin typeface="Carlito"/>
                <a:cs typeface="Carlito"/>
              </a:rPr>
              <a:t>used  </a:t>
            </a:r>
            <a:r>
              <a:rPr sz="2000" spc="-20" dirty="0">
                <a:latin typeface="Carlito"/>
                <a:cs typeface="Carlito"/>
              </a:rPr>
              <a:t>booster </a:t>
            </a:r>
            <a:r>
              <a:rPr sz="2000" spc="-25" dirty="0">
                <a:latin typeface="Carlito"/>
                <a:cs typeface="Carlito"/>
              </a:rPr>
              <a:t>version </a:t>
            </a:r>
            <a:r>
              <a:rPr sz="2000" dirty="0">
                <a:latin typeface="Carlito"/>
                <a:cs typeface="Carlito"/>
              </a:rPr>
              <a:t>F9</a:t>
            </a:r>
            <a:r>
              <a:rPr sz="2000" spc="-35" dirty="0">
                <a:latin typeface="Carlito"/>
                <a:cs typeface="Carlito"/>
              </a:rPr>
              <a:t> </a:t>
            </a:r>
            <a:r>
              <a:rPr sz="2000" dirty="0">
                <a:latin typeface="Carlito"/>
                <a:cs typeface="Carlito"/>
              </a:rPr>
              <a:t>v1.1</a:t>
            </a:r>
          </a:p>
          <a:p>
            <a:pPr marL="12700" marR="5080">
              <a:lnSpc>
                <a:spcPct val="91800"/>
              </a:lnSpc>
              <a:spcBef>
                <a:spcPts val="1400"/>
              </a:spcBef>
            </a:pPr>
            <a:r>
              <a:rPr sz="2000" spc="-40" dirty="0">
                <a:latin typeface="Carlito"/>
                <a:cs typeface="Carlito"/>
              </a:rPr>
              <a:t>Average </a:t>
            </a:r>
            <a:r>
              <a:rPr sz="2000" spc="-10" dirty="0">
                <a:latin typeface="Carlito"/>
                <a:cs typeface="Carlito"/>
              </a:rPr>
              <a:t>payload </a:t>
            </a:r>
            <a:r>
              <a:rPr sz="2000" spc="-5" dirty="0">
                <a:latin typeface="Carlito"/>
                <a:cs typeface="Carlito"/>
              </a:rPr>
              <a:t>mass of  </a:t>
            </a:r>
            <a:r>
              <a:rPr sz="2000" dirty="0">
                <a:latin typeface="Carlito"/>
                <a:cs typeface="Carlito"/>
              </a:rPr>
              <a:t>F9 1.1 </a:t>
            </a:r>
            <a:r>
              <a:rPr sz="2000" spc="-5" dirty="0">
                <a:latin typeface="Carlito"/>
                <a:cs typeface="Carlito"/>
              </a:rPr>
              <a:t>is on </a:t>
            </a:r>
            <a:r>
              <a:rPr sz="2000" dirty="0">
                <a:latin typeface="Carlito"/>
                <a:cs typeface="Carlito"/>
              </a:rPr>
              <a:t>the </a:t>
            </a:r>
            <a:r>
              <a:rPr sz="2000" spc="-5" dirty="0">
                <a:latin typeface="Carlito"/>
                <a:cs typeface="Carlito"/>
              </a:rPr>
              <a:t>low </a:t>
            </a:r>
            <a:r>
              <a:rPr sz="2000" dirty="0">
                <a:latin typeface="Carlito"/>
                <a:cs typeface="Carlito"/>
              </a:rPr>
              <a:t>end</a:t>
            </a:r>
            <a:r>
              <a:rPr sz="2000" spc="-235" dirty="0">
                <a:latin typeface="Carlito"/>
                <a:cs typeface="Carlito"/>
              </a:rPr>
              <a:t> </a:t>
            </a:r>
            <a:r>
              <a:rPr sz="2000" spc="-5" dirty="0">
                <a:latin typeface="Carlito"/>
                <a:cs typeface="Carlito"/>
              </a:rPr>
              <a:t>of  our </a:t>
            </a:r>
            <a:r>
              <a:rPr sz="2000" spc="-10" dirty="0">
                <a:latin typeface="Carlito"/>
                <a:cs typeface="Carlito"/>
              </a:rPr>
              <a:t>payload </a:t>
            </a:r>
            <a:r>
              <a:rPr sz="2000" spc="-5" dirty="0">
                <a:latin typeface="Carlito"/>
                <a:cs typeface="Carlito"/>
              </a:rPr>
              <a:t>mass</a:t>
            </a:r>
            <a:r>
              <a:rPr sz="2000" spc="-114" dirty="0">
                <a:latin typeface="Carlito"/>
                <a:cs typeface="Carlito"/>
              </a:rPr>
              <a:t> </a:t>
            </a:r>
            <a:r>
              <a:rPr sz="2000" spc="-20" dirty="0">
                <a:latin typeface="Carlito"/>
                <a:cs typeface="Carlito"/>
              </a:rPr>
              <a:t>range</a:t>
            </a:r>
            <a:endParaRPr sz="2000" dirty="0">
              <a:latin typeface="Carlito"/>
              <a:cs typeface="Carlito"/>
            </a:endParaRPr>
          </a:p>
        </p:txBody>
      </p:sp>
      <p:pic>
        <p:nvPicPr>
          <p:cNvPr id="7" name="Picture 6">
            <a:extLst>
              <a:ext uri="{FF2B5EF4-FFF2-40B4-BE49-F238E27FC236}">
                <a16:creationId xmlns:a16="http://schemas.microsoft.com/office/drawing/2014/main" xmlns="" id="{66076630-D089-4035-BE64-B1AC97D7C1C6}"/>
              </a:ext>
            </a:extLst>
          </p:cNvPr>
          <p:cNvPicPr>
            <a:picLocks noChangeAspect="1"/>
          </p:cNvPicPr>
          <p:nvPr/>
        </p:nvPicPr>
        <p:blipFill>
          <a:blip r:embed="rId2"/>
          <a:stretch>
            <a:fillRect/>
          </a:stretch>
        </p:blipFill>
        <p:spPr>
          <a:xfrm>
            <a:off x="3200400" y="4342117"/>
            <a:ext cx="2774452" cy="969712"/>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8" name="Picture 7" descr="Graphical user interface, application&#10;&#10;Description automatically generated">
            <a:extLst>
              <a:ext uri="{FF2B5EF4-FFF2-40B4-BE49-F238E27FC236}">
                <a16:creationId xmlns:a16="http://schemas.microsoft.com/office/drawing/2014/main" xmlns="" id="{A28D3CA6-E066-48F2-83D6-0C47F820962E}"/>
              </a:ext>
            </a:extLst>
          </p:cNvPr>
          <p:cNvPicPr>
            <a:picLocks noChangeAspect="1"/>
          </p:cNvPicPr>
          <p:nvPr/>
        </p:nvPicPr>
        <p:blipFill rotWithShape="1">
          <a:blip r:embed="rId3">
            <a:extLst>
              <a:ext uri="{28A0092B-C50C-407E-A947-70E740481C1C}">
                <a14:useLocalDpi xmlns:a14="http://schemas.microsoft.com/office/drawing/2010/main" val="0"/>
              </a:ext>
            </a:extLst>
          </a:blip>
          <a:srcRect l="6755" t="30359" r="8323" b="26429"/>
          <a:stretch/>
        </p:blipFill>
        <p:spPr>
          <a:xfrm>
            <a:off x="795574" y="1992204"/>
            <a:ext cx="6705600" cy="838201"/>
          </a:xfrm>
          <a:prstGeom prst="rect">
            <a:avLst/>
          </a:prstGeom>
          <a:ln>
            <a:noFill/>
          </a:ln>
          <a:effectLst>
            <a:outerShdw blurRad="292100" dist="139700" dir="2700000" algn="tl" rotWithShape="0">
              <a:srgbClr val="333333">
                <a:alpha val="65000"/>
              </a:srgbClr>
            </a:outerShdw>
          </a:effectLst>
        </p:spPr>
      </p:pic>
      <p:sp>
        <p:nvSpPr>
          <p:cNvPr id="9" name="Arrow: Right 11">
            <a:extLst>
              <a:ext uri="{FF2B5EF4-FFF2-40B4-BE49-F238E27FC236}">
                <a16:creationId xmlns:a16="http://schemas.microsoft.com/office/drawing/2014/main" xmlns="" id="{801B4DEE-B97E-4921-9A67-9F2D2730D05E}"/>
              </a:ext>
            </a:extLst>
          </p:cNvPr>
          <p:cNvSpPr/>
          <p:nvPr/>
        </p:nvSpPr>
        <p:spPr>
          <a:xfrm rot="5400000">
            <a:off x="4148374" y="3440783"/>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6111" y="452718"/>
            <a:ext cx="10936289" cy="1279068"/>
          </a:xfrm>
          <a:prstGeom prst="rect">
            <a:avLst/>
          </a:prstGeom>
        </p:spPr>
        <p:txBody>
          <a:bodyPr vert="horz" wrap="square" lIns="0" tIns="626618" rIns="0" bIns="0" rtlCol="0">
            <a:spAutoFit/>
          </a:bodyPr>
          <a:lstStyle/>
          <a:p>
            <a:pPr marL="168910">
              <a:lnSpc>
                <a:spcPct val="100000"/>
              </a:lnSpc>
              <a:spcBef>
                <a:spcPts val="100"/>
              </a:spcBef>
              <a:tabLst>
                <a:tab pos="10140315" algn="l"/>
              </a:tabLst>
            </a:pPr>
            <a:r>
              <a:rPr u="heavy" spc="-330" dirty="0">
                <a:uFill>
                  <a:solidFill>
                    <a:srgbClr val="7D7D7D"/>
                  </a:solidFill>
                </a:uFill>
              </a:rPr>
              <a:t>Executive</a:t>
            </a:r>
            <a:r>
              <a:rPr u="heavy" spc="-495" dirty="0">
                <a:uFill>
                  <a:solidFill>
                    <a:srgbClr val="7D7D7D"/>
                  </a:solidFill>
                </a:uFill>
              </a:rPr>
              <a:t> </a:t>
            </a:r>
            <a:r>
              <a:rPr u="heavy" spc="-370" dirty="0">
                <a:uFill>
                  <a:solidFill>
                    <a:srgbClr val="7D7D7D"/>
                  </a:solidFill>
                </a:uFill>
              </a:rPr>
              <a:t>Summary	</a:t>
            </a:r>
          </a:p>
        </p:txBody>
      </p:sp>
      <p:sp>
        <p:nvSpPr>
          <p:cNvPr id="4" name="object 4"/>
          <p:cNvSpPr txBox="1"/>
          <p:nvPr/>
        </p:nvSpPr>
        <p:spPr>
          <a:xfrm>
            <a:off x="10948416" y="6568541"/>
            <a:ext cx="144780" cy="160020"/>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3</a:t>
            </a:fld>
            <a:endParaRPr sz="1050">
              <a:latin typeface="Carlito"/>
              <a:cs typeface="Carlito"/>
            </a:endParaRPr>
          </a:p>
        </p:txBody>
      </p:sp>
      <p:sp>
        <p:nvSpPr>
          <p:cNvPr id="3" name="object 3"/>
          <p:cNvSpPr txBox="1"/>
          <p:nvPr/>
        </p:nvSpPr>
        <p:spPr>
          <a:xfrm>
            <a:off x="228601" y="2220213"/>
            <a:ext cx="10956112" cy="3958583"/>
          </a:xfrm>
          <a:prstGeom prst="rect">
            <a:avLst/>
          </a:prstGeom>
        </p:spPr>
        <p:txBody>
          <a:bodyPr vert="horz" wrap="square" lIns="0" tIns="45719" rIns="0" bIns="0" rtlCol="0">
            <a:spAutoFit/>
          </a:bodyPr>
          <a:lstStyle/>
          <a:p>
            <a:pPr marL="241300" marR="142875" indent="-228600" algn="just">
              <a:lnSpc>
                <a:spcPct val="90000"/>
              </a:lnSpc>
              <a:spcBef>
                <a:spcPts val="359"/>
              </a:spcBef>
              <a:buFont typeface="Arial"/>
              <a:buChar char="•"/>
              <a:tabLst>
                <a:tab pos="240665" algn="l"/>
                <a:tab pos="241300" algn="l"/>
              </a:tabLst>
            </a:pPr>
            <a:r>
              <a:rPr sz="2200" b="1" spc="-20" dirty="0">
                <a:latin typeface="Carlito"/>
                <a:cs typeface="Carlito"/>
              </a:rPr>
              <a:t>Collected </a:t>
            </a:r>
            <a:r>
              <a:rPr sz="2200" b="1" spc="-35" dirty="0">
                <a:latin typeface="Carlito"/>
                <a:cs typeface="Carlito"/>
              </a:rPr>
              <a:t>data </a:t>
            </a:r>
            <a:r>
              <a:rPr sz="2200" b="1" spc="-20" dirty="0">
                <a:latin typeface="Carlito"/>
                <a:cs typeface="Carlito"/>
              </a:rPr>
              <a:t>from </a:t>
            </a:r>
            <a:r>
              <a:rPr sz="2200" b="1" spc="-15" dirty="0">
                <a:latin typeface="Carlito"/>
                <a:cs typeface="Carlito"/>
              </a:rPr>
              <a:t>public SpaceX </a:t>
            </a:r>
            <a:r>
              <a:rPr sz="2200" b="1" spc="-5" dirty="0">
                <a:latin typeface="Carlito"/>
                <a:cs typeface="Carlito"/>
              </a:rPr>
              <a:t>API and </a:t>
            </a:r>
            <a:r>
              <a:rPr sz="2200" b="1" spc="-10" dirty="0">
                <a:latin typeface="Carlito"/>
                <a:cs typeface="Carlito"/>
              </a:rPr>
              <a:t>SpaceX </a:t>
            </a:r>
            <a:r>
              <a:rPr sz="2200" b="1" spc="-5" dirty="0">
                <a:latin typeface="Carlito"/>
                <a:cs typeface="Carlito"/>
              </a:rPr>
              <a:t>Wikipedia </a:t>
            </a:r>
            <a:r>
              <a:rPr sz="2200" b="1" spc="-20" dirty="0">
                <a:latin typeface="Carlito"/>
                <a:cs typeface="Carlito"/>
              </a:rPr>
              <a:t>page. </a:t>
            </a:r>
            <a:r>
              <a:rPr sz="2200" b="1" spc="-25" dirty="0">
                <a:latin typeface="Carlito"/>
                <a:cs typeface="Carlito"/>
              </a:rPr>
              <a:t>Created </a:t>
            </a:r>
            <a:r>
              <a:rPr sz="2200" b="1" spc="-5" dirty="0">
                <a:latin typeface="Carlito"/>
                <a:cs typeface="Carlito"/>
              </a:rPr>
              <a:t>labels  </a:t>
            </a:r>
            <a:r>
              <a:rPr sz="2200" b="1" spc="-20" dirty="0">
                <a:latin typeface="Carlito"/>
                <a:cs typeface="Carlito"/>
              </a:rPr>
              <a:t>column </a:t>
            </a:r>
            <a:r>
              <a:rPr sz="2200" b="1" spc="-35" dirty="0">
                <a:latin typeface="Carlito"/>
                <a:cs typeface="Carlito"/>
              </a:rPr>
              <a:t>‘class’ </a:t>
            </a:r>
            <a:r>
              <a:rPr sz="2200" b="1" spc="-5" dirty="0">
                <a:latin typeface="Carlito"/>
                <a:cs typeface="Carlito"/>
              </a:rPr>
              <a:t>which classifies </a:t>
            </a:r>
            <a:r>
              <a:rPr sz="2200" b="1" spc="-20" dirty="0">
                <a:latin typeface="Carlito"/>
                <a:cs typeface="Carlito"/>
              </a:rPr>
              <a:t>successful </a:t>
            </a:r>
            <a:r>
              <a:rPr sz="2200" b="1" spc="-5" dirty="0">
                <a:latin typeface="Carlito"/>
                <a:cs typeface="Carlito"/>
              </a:rPr>
              <a:t>landings. </a:t>
            </a:r>
            <a:r>
              <a:rPr sz="2200" b="1" spc="-20" dirty="0">
                <a:latin typeface="Carlito"/>
                <a:cs typeface="Carlito"/>
              </a:rPr>
              <a:t>Explored </a:t>
            </a:r>
            <a:r>
              <a:rPr sz="2200" b="1" spc="-35" dirty="0">
                <a:latin typeface="Carlito"/>
                <a:cs typeface="Carlito"/>
              </a:rPr>
              <a:t>data </a:t>
            </a:r>
            <a:r>
              <a:rPr sz="2200" b="1" spc="-10" dirty="0">
                <a:latin typeface="Carlito"/>
                <a:cs typeface="Carlito"/>
              </a:rPr>
              <a:t>using </a:t>
            </a:r>
            <a:r>
              <a:rPr sz="2200" b="1" dirty="0">
                <a:latin typeface="Carlito"/>
                <a:cs typeface="Carlito"/>
              </a:rPr>
              <a:t>SQL,  </a:t>
            </a:r>
            <a:r>
              <a:rPr sz="2200" b="1" spc="-20" dirty="0">
                <a:latin typeface="Carlito"/>
                <a:cs typeface="Carlito"/>
              </a:rPr>
              <a:t>visualization, </a:t>
            </a:r>
            <a:r>
              <a:rPr sz="2200" b="1" spc="-25" dirty="0">
                <a:latin typeface="Carlito"/>
                <a:cs typeface="Carlito"/>
              </a:rPr>
              <a:t>folium </a:t>
            </a:r>
            <a:r>
              <a:rPr sz="2200" b="1" spc="-15" dirty="0">
                <a:latin typeface="Carlito"/>
                <a:cs typeface="Carlito"/>
              </a:rPr>
              <a:t>maps, </a:t>
            </a:r>
            <a:r>
              <a:rPr sz="2200" b="1" spc="-5" dirty="0">
                <a:latin typeface="Carlito"/>
                <a:cs typeface="Carlito"/>
              </a:rPr>
              <a:t>and </a:t>
            </a:r>
            <a:r>
              <a:rPr sz="2200" b="1" spc="-15" dirty="0">
                <a:latin typeface="Carlito"/>
                <a:cs typeface="Carlito"/>
              </a:rPr>
              <a:t>dashboards. </a:t>
            </a:r>
            <a:r>
              <a:rPr sz="2200" b="1" spc="-25" dirty="0">
                <a:latin typeface="Carlito"/>
                <a:cs typeface="Carlito"/>
              </a:rPr>
              <a:t>Gathered </a:t>
            </a:r>
            <a:r>
              <a:rPr sz="2200" b="1" spc="-30" dirty="0">
                <a:latin typeface="Carlito"/>
                <a:cs typeface="Carlito"/>
              </a:rPr>
              <a:t>relevant </a:t>
            </a:r>
            <a:r>
              <a:rPr sz="2200" b="1" spc="-20" dirty="0">
                <a:latin typeface="Carlito"/>
                <a:cs typeface="Carlito"/>
              </a:rPr>
              <a:t>columns </a:t>
            </a:r>
            <a:r>
              <a:rPr sz="2200" b="1" spc="-30" dirty="0">
                <a:latin typeface="Carlito"/>
                <a:cs typeface="Carlito"/>
              </a:rPr>
              <a:t>to </a:t>
            </a:r>
            <a:r>
              <a:rPr sz="2200" b="1" spc="-5" dirty="0">
                <a:latin typeface="Carlito"/>
                <a:cs typeface="Carlito"/>
              </a:rPr>
              <a:t>be </a:t>
            </a:r>
            <a:r>
              <a:rPr sz="2200" b="1" spc="-10" dirty="0">
                <a:latin typeface="Carlito"/>
                <a:cs typeface="Carlito"/>
              </a:rPr>
              <a:t>used </a:t>
            </a:r>
            <a:r>
              <a:rPr sz="2200" b="1" spc="-5" dirty="0">
                <a:latin typeface="Carlito"/>
                <a:cs typeface="Carlito"/>
              </a:rPr>
              <a:t>as  </a:t>
            </a:r>
            <a:r>
              <a:rPr sz="2200" b="1" spc="-30" dirty="0">
                <a:latin typeface="Carlito"/>
                <a:cs typeface="Carlito"/>
              </a:rPr>
              <a:t>features. </a:t>
            </a:r>
            <a:r>
              <a:rPr sz="2200" b="1" spc="-20" dirty="0">
                <a:latin typeface="Carlito"/>
                <a:cs typeface="Carlito"/>
              </a:rPr>
              <a:t>Changed </a:t>
            </a:r>
            <a:r>
              <a:rPr sz="2200" b="1" spc="-5" dirty="0">
                <a:latin typeface="Carlito"/>
                <a:cs typeface="Carlito"/>
              </a:rPr>
              <a:t>all </a:t>
            </a:r>
            <a:r>
              <a:rPr sz="2200" b="1" spc="-25" dirty="0">
                <a:latin typeface="Carlito"/>
                <a:cs typeface="Carlito"/>
              </a:rPr>
              <a:t>categorical </a:t>
            </a:r>
            <a:r>
              <a:rPr sz="2200" b="1" spc="-20" dirty="0">
                <a:latin typeface="Carlito"/>
                <a:cs typeface="Carlito"/>
              </a:rPr>
              <a:t>variables </a:t>
            </a:r>
            <a:r>
              <a:rPr sz="2200" b="1" spc="-30" dirty="0">
                <a:latin typeface="Carlito"/>
                <a:cs typeface="Carlito"/>
              </a:rPr>
              <a:t>to </a:t>
            </a:r>
            <a:r>
              <a:rPr sz="2200" b="1" spc="-5" dirty="0">
                <a:latin typeface="Carlito"/>
                <a:cs typeface="Carlito"/>
              </a:rPr>
              <a:t>binary </a:t>
            </a:r>
            <a:r>
              <a:rPr sz="2200" b="1" spc="-15" dirty="0">
                <a:latin typeface="Carlito"/>
                <a:cs typeface="Carlito"/>
              </a:rPr>
              <a:t>using </a:t>
            </a:r>
            <a:r>
              <a:rPr sz="2200" b="1" spc="-5" dirty="0">
                <a:latin typeface="Carlito"/>
                <a:cs typeface="Carlito"/>
              </a:rPr>
              <a:t>one hot </a:t>
            </a:r>
            <a:r>
              <a:rPr sz="2200" b="1" spc="-20" dirty="0">
                <a:latin typeface="Carlito"/>
                <a:cs typeface="Carlito"/>
              </a:rPr>
              <a:t>encoding.  </a:t>
            </a:r>
            <a:r>
              <a:rPr sz="2200" b="1" spc="-25" dirty="0">
                <a:latin typeface="Carlito"/>
                <a:cs typeface="Carlito"/>
              </a:rPr>
              <a:t>Standardized </a:t>
            </a:r>
            <a:r>
              <a:rPr sz="2200" b="1" spc="-35" dirty="0">
                <a:latin typeface="Carlito"/>
                <a:cs typeface="Carlito"/>
              </a:rPr>
              <a:t>data </a:t>
            </a:r>
            <a:r>
              <a:rPr sz="2200" b="1" spc="-5" dirty="0">
                <a:latin typeface="Carlito"/>
                <a:cs typeface="Carlito"/>
              </a:rPr>
              <a:t>and </a:t>
            </a:r>
            <a:r>
              <a:rPr sz="2200" b="1" spc="-15" dirty="0">
                <a:latin typeface="Carlito"/>
                <a:cs typeface="Carlito"/>
              </a:rPr>
              <a:t>used </a:t>
            </a:r>
            <a:r>
              <a:rPr sz="2200" b="1" spc="-20" dirty="0">
                <a:latin typeface="Carlito"/>
                <a:cs typeface="Carlito"/>
              </a:rPr>
              <a:t>GridSearchCV </a:t>
            </a:r>
            <a:r>
              <a:rPr sz="2200" b="1" spc="-30" dirty="0">
                <a:latin typeface="Carlito"/>
                <a:cs typeface="Carlito"/>
              </a:rPr>
              <a:t>to </a:t>
            </a:r>
            <a:r>
              <a:rPr sz="2200" b="1" spc="-15" dirty="0">
                <a:latin typeface="Carlito"/>
                <a:cs typeface="Carlito"/>
              </a:rPr>
              <a:t>find </a:t>
            </a:r>
            <a:r>
              <a:rPr sz="2200" b="1" spc="-20" dirty="0">
                <a:latin typeface="Carlito"/>
                <a:cs typeface="Carlito"/>
              </a:rPr>
              <a:t>best </a:t>
            </a:r>
            <a:r>
              <a:rPr sz="2200" b="1" spc="-40" dirty="0">
                <a:latin typeface="Carlito"/>
                <a:cs typeface="Carlito"/>
              </a:rPr>
              <a:t>parameters </a:t>
            </a:r>
            <a:r>
              <a:rPr sz="2200" b="1" spc="-35" dirty="0">
                <a:latin typeface="Carlito"/>
                <a:cs typeface="Carlito"/>
              </a:rPr>
              <a:t>for </a:t>
            </a:r>
            <a:r>
              <a:rPr sz="2200" b="1" spc="-5" dirty="0">
                <a:latin typeface="Carlito"/>
                <a:cs typeface="Carlito"/>
              </a:rPr>
              <a:t>machine learning  models. </a:t>
            </a:r>
            <a:r>
              <a:rPr sz="2200" b="1" spc="-20" dirty="0">
                <a:latin typeface="Carlito"/>
                <a:cs typeface="Carlito"/>
              </a:rPr>
              <a:t>Visualize </a:t>
            </a:r>
            <a:r>
              <a:rPr sz="2200" b="1" spc="-25" dirty="0">
                <a:latin typeface="Carlito"/>
                <a:cs typeface="Carlito"/>
              </a:rPr>
              <a:t>accuracy score </a:t>
            </a:r>
            <a:r>
              <a:rPr sz="2200" b="1" dirty="0">
                <a:latin typeface="Carlito"/>
                <a:cs typeface="Carlito"/>
              </a:rPr>
              <a:t>of </a:t>
            </a:r>
            <a:r>
              <a:rPr sz="2200" b="1" spc="-5" dirty="0">
                <a:latin typeface="Carlito"/>
                <a:cs typeface="Carlito"/>
              </a:rPr>
              <a:t>all</a:t>
            </a:r>
            <a:r>
              <a:rPr sz="2200" b="1" spc="-40" dirty="0">
                <a:latin typeface="Carlito"/>
                <a:cs typeface="Carlito"/>
              </a:rPr>
              <a:t> </a:t>
            </a:r>
            <a:r>
              <a:rPr sz="2200" b="1" spc="-5" dirty="0">
                <a:latin typeface="Carlito"/>
                <a:cs typeface="Carlito"/>
              </a:rPr>
              <a:t>models.</a:t>
            </a:r>
            <a:endParaRPr sz="2200" b="1" dirty="0">
              <a:latin typeface="Carlito"/>
              <a:cs typeface="Carlito"/>
            </a:endParaRPr>
          </a:p>
          <a:p>
            <a:pPr algn="just">
              <a:lnSpc>
                <a:spcPct val="100000"/>
              </a:lnSpc>
              <a:buClr>
                <a:srgbClr val="BB562C"/>
              </a:buClr>
              <a:buFont typeface="Arial"/>
              <a:buChar char="•"/>
            </a:pPr>
            <a:endParaRPr sz="2200" b="1" dirty="0">
              <a:latin typeface="Carlito"/>
              <a:cs typeface="Carlito"/>
            </a:endParaRPr>
          </a:p>
          <a:p>
            <a:pPr marL="241300" marR="5080" indent="-228600" algn="just">
              <a:lnSpc>
                <a:spcPct val="90900"/>
              </a:lnSpc>
              <a:spcBef>
                <a:spcPts val="1645"/>
              </a:spcBef>
              <a:buFont typeface="Arial"/>
              <a:buChar char="•"/>
              <a:tabLst>
                <a:tab pos="240665" algn="l"/>
                <a:tab pos="241300" algn="l"/>
              </a:tabLst>
            </a:pPr>
            <a:r>
              <a:rPr sz="2200" b="1" spc="-20" dirty="0">
                <a:latin typeface="Carlito"/>
                <a:cs typeface="Carlito"/>
              </a:rPr>
              <a:t>Four </a:t>
            </a:r>
            <a:r>
              <a:rPr sz="2200" b="1" spc="-15" dirty="0">
                <a:latin typeface="Carlito"/>
                <a:cs typeface="Carlito"/>
              </a:rPr>
              <a:t>machine </a:t>
            </a:r>
            <a:r>
              <a:rPr sz="2200" b="1" spc="-5" dirty="0">
                <a:latin typeface="Carlito"/>
                <a:cs typeface="Carlito"/>
              </a:rPr>
              <a:t>learning models </a:t>
            </a:r>
            <a:r>
              <a:rPr sz="2200" b="1" spc="-25" dirty="0">
                <a:latin typeface="Carlito"/>
                <a:cs typeface="Carlito"/>
              </a:rPr>
              <a:t>were </a:t>
            </a:r>
            <a:r>
              <a:rPr sz="2200" b="1" spc="-20" dirty="0">
                <a:latin typeface="Carlito"/>
                <a:cs typeface="Carlito"/>
              </a:rPr>
              <a:t>produced: </a:t>
            </a:r>
            <a:r>
              <a:rPr sz="2200" b="1" spc="-5" dirty="0">
                <a:latin typeface="Carlito"/>
                <a:cs typeface="Carlito"/>
              </a:rPr>
              <a:t>Logistic </a:t>
            </a:r>
            <a:r>
              <a:rPr sz="2200" b="1" spc="-20" dirty="0">
                <a:latin typeface="Carlito"/>
                <a:cs typeface="Carlito"/>
              </a:rPr>
              <a:t>Regression, </a:t>
            </a:r>
            <a:r>
              <a:rPr sz="2200" b="1" spc="-15" dirty="0">
                <a:latin typeface="Carlito"/>
                <a:cs typeface="Carlito"/>
              </a:rPr>
              <a:t>Support </a:t>
            </a:r>
            <a:r>
              <a:rPr sz="2200" b="1" spc="-50" dirty="0">
                <a:latin typeface="Carlito"/>
                <a:cs typeface="Carlito"/>
              </a:rPr>
              <a:t>Vector  </a:t>
            </a:r>
            <a:r>
              <a:rPr sz="2200" b="1" spc="-5" dirty="0">
                <a:latin typeface="Carlito"/>
                <a:cs typeface="Carlito"/>
              </a:rPr>
              <a:t>Machine, </a:t>
            </a:r>
            <a:r>
              <a:rPr sz="2200" b="1" spc="-15" dirty="0">
                <a:latin typeface="Carlito"/>
                <a:cs typeface="Carlito"/>
              </a:rPr>
              <a:t>Decision </a:t>
            </a:r>
            <a:r>
              <a:rPr sz="2200" b="1" spc="-80" dirty="0">
                <a:latin typeface="Carlito"/>
                <a:cs typeface="Carlito"/>
              </a:rPr>
              <a:t>Tree </a:t>
            </a:r>
            <a:r>
              <a:rPr sz="2200" b="1" spc="-45" dirty="0">
                <a:latin typeface="Carlito"/>
                <a:cs typeface="Carlito"/>
              </a:rPr>
              <a:t>Classifier, </a:t>
            </a:r>
            <a:r>
              <a:rPr sz="2200" b="1" spc="-5" dirty="0">
                <a:latin typeface="Carlito"/>
                <a:cs typeface="Carlito"/>
              </a:rPr>
              <a:t>and K </a:t>
            </a:r>
            <a:r>
              <a:rPr sz="2200" b="1" spc="-20" dirty="0">
                <a:latin typeface="Carlito"/>
                <a:cs typeface="Carlito"/>
              </a:rPr>
              <a:t>Nearest Neighbors. </a:t>
            </a:r>
            <a:r>
              <a:rPr sz="2200" b="1" spc="-5" dirty="0">
                <a:latin typeface="Carlito"/>
                <a:cs typeface="Carlito"/>
              </a:rPr>
              <a:t>All </a:t>
            </a:r>
            <a:r>
              <a:rPr sz="2200" b="1" spc="-20" dirty="0">
                <a:latin typeface="Carlito"/>
                <a:cs typeface="Carlito"/>
              </a:rPr>
              <a:t>produced </a:t>
            </a:r>
            <a:r>
              <a:rPr sz="2200" b="1" spc="-15" dirty="0">
                <a:latin typeface="Carlito"/>
                <a:cs typeface="Carlito"/>
              </a:rPr>
              <a:t>similar </a:t>
            </a:r>
            <a:r>
              <a:rPr sz="2200" b="1" spc="-20" dirty="0">
                <a:latin typeface="Carlito"/>
                <a:cs typeface="Carlito"/>
              </a:rPr>
              <a:t>results  </a:t>
            </a:r>
            <a:r>
              <a:rPr sz="2200" b="1" spc="-5" dirty="0">
                <a:latin typeface="Carlito"/>
                <a:cs typeface="Carlito"/>
              </a:rPr>
              <a:t>with </a:t>
            </a:r>
            <a:r>
              <a:rPr sz="2200" b="1" spc="-25" dirty="0">
                <a:latin typeface="Carlito"/>
                <a:cs typeface="Carlito"/>
              </a:rPr>
              <a:t>accuracy </a:t>
            </a:r>
            <a:r>
              <a:rPr sz="2200" b="1" spc="-45" dirty="0">
                <a:latin typeface="Carlito"/>
                <a:cs typeface="Carlito"/>
              </a:rPr>
              <a:t>rate </a:t>
            </a:r>
            <a:r>
              <a:rPr sz="2200" b="1" dirty="0">
                <a:latin typeface="Carlito"/>
                <a:cs typeface="Carlito"/>
              </a:rPr>
              <a:t>of </a:t>
            </a:r>
            <a:r>
              <a:rPr sz="2200" b="1" spc="-5" dirty="0">
                <a:latin typeface="Carlito"/>
                <a:cs typeface="Carlito"/>
              </a:rPr>
              <a:t>about 83.33%. All models </a:t>
            </a:r>
            <a:r>
              <a:rPr sz="2200" b="1" spc="-20" dirty="0">
                <a:latin typeface="Carlito"/>
                <a:cs typeface="Carlito"/>
              </a:rPr>
              <a:t>over </a:t>
            </a:r>
            <a:r>
              <a:rPr sz="2200" b="1" spc="-25" dirty="0">
                <a:latin typeface="Carlito"/>
                <a:cs typeface="Carlito"/>
              </a:rPr>
              <a:t>predicted </a:t>
            </a:r>
            <a:r>
              <a:rPr sz="2200" b="1" spc="-20" dirty="0">
                <a:latin typeface="Carlito"/>
                <a:cs typeface="Carlito"/>
              </a:rPr>
              <a:t>successful </a:t>
            </a:r>
            <a:r>
              <a:rPr sz="2200" b="1" spc="-5" dirty="0">
                <a:latin typeface="Carlito"/>
                <a:cs typeface="Carlito"/>
              </a:rPr>
              <a:t>landings. </a:t>
            </a:r>
            <a:r>
              <a:rPr sz="2200" b="1" spc="-20" dirty="0">
                <a:latin typeface="Carlito"/>
                <a:cs typeface="Carlito"/>
              </a:rPr>
              <a:t>More  </a:t>
            </a:r>
            <a:r>
              <a:rPr sz="2200" b="1" spc="-35" dirty="0">
                <a:latin typeface="Carlito"/>
                <a:cs typeface="Carlito"/>
              </a:rPr>
              <a:t>data </a:t>
            </a:r>
            <a:r>
              <a:rPr sz="2200" b="1" spc="-5" dirty="0">
                <a:latin typeface="Carlito"/>
                <a:cs typeface="Carlito"/>
              </a:rPr>
              <a:t>is </a:t>
            </a:r>
            <a:r>
              <a:rPr sz="2200" b="1" spc="-15" dirty="0">
                <a:latin typeface="Carlito"/>
                <a:cs typeface="Carlito"/>
              </a:rPr>
              <a:t>needed </a:t>
            </a:r>
            <a:r>
              <a:rPr sz="2200" b="1" spc="-35" dirty="0">
                <a:latin typeface="Carlito"/>
                <a:cs typeface="Carlito"/>
              </a:rPr>
              <a:t>for </a:t>
            </a:r>
            <a:r>
              <a:rPr sz="2200" b="1" spc="-40" dirty="0">
                <a:latin typeface="Carlito"/>
                <a:cs typeface="Carlito"/>
              </a:rPr>
              <a:t>better </a:t>
            </a:r>
            <a:r>
              <a:rPr sz="2200" b="1" spc="-5" dirty="0">
                <a:latin typeface="Carlito"/>
                <a:cs typeface="Carlito"/>
              </a:rPr>
              <a:t>model </a:t>
            </a:r>
            <a:r>
              <a:rPr sz="2200" b="1" spc="-20" dirty="0">
                <a:latin typeface="Carlito"/>
                <a:cs typeface="Carlito"/>
              </a:rPr>
              <a:t>determination </a:t>
            </a:r>
            <a:r>
              <a:rPr sz="2200" b="1" spc="-5" dirty="0">
                <a:latin typeface="Carlito"/>
                <a:cs typeface="Carlito"/>
              </a:rPr>
              <a:t>and</a:t>
            </a:r>
            <a:r>
              <a:rPr sz="2200" b="1" spc="204" dirty="0">
                <a:latin typeface="Carlito"/>
                <a:cs typeface="Carlito"/>
              </a:rPr>
              <a:t> </a:t>
            </a:r>
            <a:r>
              <a:rPr sz="2200" b="1" spc="-50" dirty="0">
                <a:latin typeface="Carlito"/>
                <a:cs typeface="Carlito"/>
              </a:rPr>
              <a:t>accuracy.</a:t>
            </a:r>
            <a:endParaRPr sz="2200" b="1" dirty="0">
              <a:latin typeface="Carlito"/>
              <a:cs typeface="Carli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3291" y="1737360"/>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3" name="object 3"/>
          <p:cNvSpPr txBox="1">
            <a:spLocks noGrp="1"/>
          </p:cNvSpPr>
          <p:nvPr>
            <p:ph type="title"/>
          </p:nvPr>
        </p:nvSpPr>
        <p:spPr>
          <a:xfrm>
            <a:off x="916635" y="543559"/>
            <a:ext cx="9655175" cy="756920"/>
          </a:xfrm>
          <a:prstGeom prst="rect">
            <a:avLst/>
          </a:prstGeom>
        </p:spPr>
        <p:txBody>
          <a:bodyPr vert="horz" wrap="square" lIns="0" tIns="12700" rIns="0" bIns="0" rtlCol="0">
            <a:spAutoFit/>
          </a:bodyPr>
          <a:lstStyle/>
          <a:p>
            <a:pPr marL="12700">
              <a:lnSpc>
                <a:spcPct val="100000"/>
              </a:lnSpc>
              <a:spcBef>
                <a:spcPts val="100"/>
              </a:spcBef>
            </a:pPr>
            <a:r>
              <a:rPr spc="-290" dirty="0"/>
              <a:t>First </a:t>
            </a:r>
            <a:r>
              <a:rPr spc="-425" dirty="0"/>
              <a:t>Successful </a:t>
            </a:r>
            <a:r>
              <a:rPr spc="-320" dirty="0"/>
              <a:t>Ground </a:t>
            </a:r>
            <a:r>
              <a:rPr spc="-545" dirty="0"/>
              <a:t>Pad </a:t>
            </a:r>
            <a:r>
              <a:rPr spc="-370" dirty="0"/>
              <a:t>Landing</a:t>
            </a:r>
            <a:r>
              <a:rPr spc="-570" dirty="0"/>
              <a:t> </a:t>
            </a:r>
            <a:r>
              <a:rPr spc="-340" dirty="0"/>
              <a:t>Date</a:t>
            </a:r>
          </a:p>
        </p:txBody>
      </p:sp>
      <p:sp>
        <p:nvSpPr>
          <p:cNvPr id="6" name="object 6"/>
          <p:cNvSpPr txBox="1">
            <a:spLocks noGrp="1"/>
          </p:cNvSpPr>
          <p:nvPr>
            <p:ph type="sldNum" sz="quarter" idx="12"/>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30</a:t>
            </a:fld>
            <a:endParaRPr dirty="0"/>
          </a:p>
        </p:txBody>
      </p:sp>
      <p:sp>
        <p:nvSpPr>
          <p:cNvPr id="4" name="object 4"/>
          <p:cNvSpPr txBox="1"/>
          <p:nvPr/>
        </p:nvSpPr>
        <p:spPr>
          <a:xfrm>
            <a:off x="7543800" y="2842221"/>
            <a:ext cx="4137533" cy="2375522"/>
          </a:xfrm>
          <a:prstGeom prst="rect">
            <a:avLst/>
          </a:prstGeom>
        </p:spPr>
        <p:txBody>
          <a:bodyPr vert="horz" wrap="square" lIns="0" tIns="38100" rIns="0" bIns="0" rtlCol="0">
            <a:spAutoFit/>
          </a:bodyPr>
          <a:lstStyle/>
          <a:p>
            <a:pPr marL="12700" marR="135255">
              <a:lnSpc>
                <a:spcPct val="91800"/>
              </a:lnSpc>
              <a:spcBef>
                <a:spcPts val="300"/>
              </a:spcBef>
            </a:pPr>
            <a:r>
              <a:rPr sz="2000" spc="-5" dirty="0">
                <a:latin typeface="Carlito"/>
                <a:cs typeface="Carlito"/>
              </a:rPr>
              <a:t>This </a:t>
            </a:r>
            <a:r>
              <a:rPr sz="2000" dirty="0">
                <a:latin typeface="Carlito"/>
                <a:cs typeface="Carlito"/>
              </a:rPr>
              <a:t>query </a:t>
            </a:r>
            <a:r>
              <a:rPr sz="2000" spc="-5" dirty="0">
                <a:latin typeface="Carlito"/>
                <a:cs typeface="Carlito"/>
              </a:rPr>
              <a:t>returns </a:t>
            </a:r>
            <a:r>
              <a:rPr sz="2000" dirty="0">
                <a:latin typeface="Carlito"/>
                <a:cs typeface="Carlito"/>
              </a:rPr>
              <a:t>the </a:t>
            </a:r>
            <a:r>
              <a:rPr sz="2000" spc="-35" dirty="0">
                <a:latin typeface="Carlito"/>
                <a:cs typeface="Carlito"/>
              </a:rPr>
              <a:t>first  </a:t>
            </a:r>
            <a:r>
              <a:rPr sz="2000" spc="-5" dirty="0">
                <a:latin typeface="Carlito"/>
                <a:cs typeface="Carlito"/>
              </a:rPr>
              <a:t>successful </a:t>
            </a:r>
            <a:r>
              <a:rPr sz="2000" spc="-15" dirty="0">
                <a:latin typeface="Carlito"/>
                <a:cs typeface="Carlito"/>
              </a:rPr>
              <a:t>ground </a:t>
            </a:r>
            <a:r>
              <a:rPr sz="2000" spc="-5" dirty="0">
                <a:latin typeface="Carlito"/>
                <a:cs typeface="Carlito"/>
              </a:rPr>
              <a:t>pad</a:t>
            </a:r>
            <a:r>
              <a:rPr sz="2000" spc="-145" dirty="0">
                <a:latin typeface="Carlito"/>
                <a:cs typeface="Carlito"/>
              </a:rPr>
              <a:t> </a:t>
            </a:r>
            <a:r>
              <a:rPr sz="2000" dirty="0">
                <a:latin typeface="Carlito"/>
                <a:cs typeface="Carlito"/>
              </a:rPr>
              <a:t>landing  </a:t>
            </a:r>
            <a:r>
              <a:rPr sz="2000" spc="-25" dirty="0">
                <a:latin typeface="Carlito"/>
                <a:cs typeface="Carlito"/>
              </a:rPr>
              <a:t>date.</a:t>
            </a:r>
            <a:endParaRPr sz="2000" dirty="0">
              <a:latin typeface="Carlito"/>
              <a:cs typeface="Carlito"/>
            </a:endParaRPr>
          </a:p>
          <a:p>
            <a:pPr marL="12700">
              <a:lnSpc>
                <a:spcPts val="2300"/>
              </a:lnSpc>
              <a:spcBef>
                <a:spcPts val="1200"/>
              </a:spcBef>
            </a:pPr>
            <a:r>
              <a:rPr sz="2000" spc="-35" dirty="0">
                <a:latin typeface="Carlito"/>
                <a:cs typeface="Carlito"/>
              </a:rPr>
              <a:t>First </a:t>
            </a:r>
            <a:r>
              <a:rPr sz="2000" spc="-15" dirty="0">
                <a:latin typeface="Carlito"/>
                <a:cs typeface="Carlito"/>
              </a:rPr>
              <a:t>ground </a:t>
            </a:r>
            <a:r>
              <a:rPr sz="2000" spc="-5" dirty="0">
                <a:latin typeface="Carlito"/>
                <a:cs typeface="Carlito"/>
              </a:rPr>
              <a:t>pad </a:t>
            </a:r>
            <a:r>
              <a:rPr sz="2000" dirty="0">
                <a:latin typeface="Carlito"/>
                <a:cs typeface="Carlito"/>
              </a:rPr>
              <a:t>landing</a:t>
            </a:r>
            <a:r>
              <a:rPr sz="2000" spc="-75" dirty="0">
                <a:latin typeface="Carlito"/>
                <a:cs typeface="Carlito"/>
              </a:rPr>
              <a:t> </a:t>
            </a:r>
            <a:r>
              <a:rPr sz="2000" spc="-5" dirty="0">
                <a:latin typeface="Carlito"/>
                <a:cs typeface="Carlito"/>
              </a:rPr>
              <a:t>wasn’t</a:t>
            </a:r>
            <a:endParaRPr sz="2000" dirty="0">
              <a:latin typeface="Carlito"/>
              <a:cs typeface="Carlito"/>
            </a:endParaRPr>
          </a:p>
          <a:p>
            <a:pPr marL="12700">
              <a:lnSpc>
                <a:spcPts val="2300"/>
              </a:lnSpc>
            </a:pPr>
            <a:r>
              <a:rPr sz="2000" spc="-5" dirty="0">
                <a:latin typeface="Carlito"/>
                <a:cs typeface="Carlito"/>
              </a:rPr>
              <a:t>until </a:t>
            </a:r>
            <a:r>
              <a:rPr sz="2000" dirty="0">
                <a:latin typeface="Carlito"/>
                <a:cs typeface="Carlito"/>
              </a:rPr>
              <a:t>the end </a:t>
            </a:r>
            <a:r>
              <a:rPr sz="2000" spc="-5" dirty="0">
                <a:latin typeface="Carlito"/>
                <a:cs typeface="Carlito"/>
              </a:rPr>
              <a:t>of</a:t>
            </a:r>
            <a:r>
              <a:rPr sz="2000" spc="-105" dirty="0">
                <a:latin typeface="Carlito"/>
                <a:cs typeface="Carlito"/>
              </a:rPr>
              <a:t> </a:t>
            </a:r>
            <a:r>
              <a:rPr sz="2000" dirty="0">
                <a:latin typeface="Carlito"/>
                <a:cs typeface="Carlito"/>
              </a:rPr>
              <a:t>2015.</a:t>
            </a:r>
          </a:p>
          <a:p>
            <a:pPr marL="12700">
              <a:lnSpc>
                <a:spcPts val="2305"/>
              </a:lnSpc>
              <a:spcBef>
                <a:spcPts val="1200"/>
              </a:spcBef>
            </a:pPr>
            <a:r>
              <a:rPr sz="2000" spc="-5" dirty="0">
                <a:latin typeface="Carlito"/>
                <a:cs typeface="Carlito"/>
              </a:rPr>
              <a:t>Successful </a:t>
            </a:r>
            <a:r>
              <a:rPr sz="2000" dirty="0">
                <a:latin typeface="Carlito"/>
                <a:cs typeface="Carlito"/>
              </a:rPr>
              <a:t>landings in</a:t>
            </a:r>
            <a:r>
              <a:rPr sz="2000" spc="-70" dirty="0">
                <a:latin typeface="Carlito"/>
                <a:cs typeface="Carlito"/>
              </a:rPr>
              <a:t> </a:t>
            </a:r>
            <a:r>
              <a:rPr sz="2000" spc="-20" dirty="0">
                <a:latin typeface="Carlito"/>
                <a:cs typeface="Carlito"/>
              </a:rPr>
              <a:t>general</a:t>
            </a:r>
            <a:endParaRPr sz="2000" dirty="0">
              <a:latin typeface="Carlito"/>
              <a:cs typeface="Carlito"/>
            </a:endParaRPr>
          </a:p>
          <a:p>
            <a:pPr marL="12700">
              <a:lnSpc>
                <a:spcPts val="2305"/>
              </a:lnSpc>
            </a:pPr>
            <a:r>
              <a:rPr sz="2000" dirty="0">
                <a:latin typeface="Carlito"/>
                <a:cs typeface="Carlito"/>
              </a:rPr>
              <a:t>appear </a:t>
            </a:r>
            <a:r>
              <a:rPr sz="2000" spc="-20" dirty="0">
                <a:latin typeface="Carlito"/>
                <a:cs typeface="Carlito"/>
              </a:rPr>
              <a:t>starting</a:t>
            </a:r>
            <a:r>
              <a:rPr sz="2000" spc="-5" dirty="0">
                <a:latin typeface="Carlito"/>
                <a:cs typeface="Carlito"/>
              </a:rPr>
              <a:t> </a:t>
            </a:r>
            <a:r>
              <a:rPr sz="2000" dirty="0">
                <a:latin typeface="Carlito"/>
                <a:cs typeface="Carlito"/>
              </a:rPr>
              <a:t>2014.</a:t>
            </a:r>
          </a:p>
        </p:txBody>
      </p:sp>
      <p:pic>
        <p:nvPicPr>
          <p:cNvPr id="7" name="Picture 6" descr="Graphical user interface, text, application&#10;&#10;Description automatically generated">
            <a:extLst>
              <a:ext uri="{FF2B5EF4-FFF2-40B4-BE49-F238E27FC236}">
                <a16:creationId xmlns:a16="http://schemas.microsoft.com/office/drawing/2014/main" xmlns="" id="{4D323A5A-6436-4B65-9875-46D896711560}"/>
              </a:ext>
            </a:extLst>
          </p:cNvPr>
          <p:cNvPicPr>
            <a:picLocks noChangeAspect="1"/>
          </p:cNvPicPr>
          <p:nvPr/>
        </p:nvPicPr>
        <p:blipFill rotWithShape="1">
          <a:blip r:embed="rId2">
            <a:extLst>
              <a:ext uri="{28A0092B-C50C-407E-A947-70E740481C1C}">
                <a14:useLocalDpi xmlns:a14="http://schemas.microsoft.com/office/drawing/2010/main" val="0"/>
              </a:ext>
            </a:extLst>
          </a:blip>
          <a:srcRect l="5530" t="30411" r="13770" b="26051"/>
          <a:stretch/>
        </p:blipFill>
        <p:spPr>
          <a:xfrm>
            <a:off x="457200" y="2004021"/>
            <a:ext cx="6324601" cy="838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xmlns="" id="{AF7CE297-E8D5-47EE-A874-5A05AD52E1AC}"/>
              </a:ext>
            </a:extLst>
          </p:cNvPr>
          <p:cNvPicPr>
            <a:picLocks noChangeAspect="1"/>
          </p:cNvPicPr>
          <p:nvPr/>
        </p:nvPicPr>
        <p:blipFill>
          <a:blip r:embed="rId3"/>
          <a:stretch>
            <a:fillRect/>
          </a:stretch>
        </p:blipFill>
        <p:spPr>
          <a:xfrm>
            <a:off x="1213865" y="4035597"/>
            <a:ext cx="5295903" cy="152400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9" name="Arrow: Right 12">
            <a:extLst>
              <a:ext uri="{FF2B5EF4-FFF2-40B4-BE49-F238E27FC236}">
                <a16:creationId xmlns:a16="http://schemas.microsoft.com/office/drawing/2014/main" xmlns="" id="{95549343-9BDE-4AD6-956A-51D7C55E2D4D}"/>
              </a:ext>
            </a:extLst>
          </p:cNvPr>
          <p:cNvSpPr/>
          <p:nvPr/>
        </p:nvSpPr>
        <p:spPr>
          <a:xfrm rot="5400000">
            <a:off x="3130296" y="3186417"/>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3291" y="1737360"/>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3" name="object 3"/>
          <p:cNvSpPr txBox="1">
            <a:spLocks noGrp="1"/>
          </p:cNvSpPr>
          <p:nvPr>
            <p:ph type="title"/>
          </p:nvPr>
        </p:nvSpPr>
        <p:spPr>
          <a:xfrm>
            <a:off x="916635" y="368935"/>
            <a:ext cx="9105265" cy="1239520"/>
          </a:xfrm>
          <a:prstGeom prst="rect">
            <a:avLst/>
          </a:prstGeom>
        </p:spPr>
        <p:txBody>
          <a:bodyPr vert="horz" wrap="square" lIns="0" tIns="111125" rIns="0" bIns="0" rtlCol="0">
            <a:spAutoFit/>
          </a:bodyPr>
          <a:lstStyle/>
          <a:p>
            <a:pPr marL="12700" marR="5080">
              <a:lnSpc>
                <a:spcPts val="4400"/>
              </a:lnSpc>
              <a:spcBef>
                <a:spcPts val="875"/>
              </a:spcBef>
            </a:pPr>
            <a:r>
              <a:rPr sz="4300" spc="-390" dirty="0"/>
              <a:t>Successful </a:t>
            </a:r>
            <a:r>
              <a:rPr sz="4300" spc="-300" dirty="0"/>
              <a:t>Drone </a:t>
            </a:r>
            <a:r>
              <a:rPr sz="4300" spc="-375" dirty="0"/>
              <a:t>Ship </a:t>
            </a:r>
            <a:r>
              <a:rPr sz="4300" spc="-340" dirty="0"/>
              <a:t>Landing </a:t>
            </a:r>
            <a:r>
              <a:rPr sz="4300" spc="-75" dirty="0"/>
              <a:t>with</a:t>
            </a:r>
            <a:r>
              <a:rPr sz="4300" spc="-600" dirty="0"/>
              <a:t> </a:t>
            </a:r>
            <a:r>
              <a:rPr sz="4300" spc="-385" dirty="0"/>
              <a:t>Payload  </a:t>
            </a:r>
            <a:r>
              <a:rPr sz="4300" spc="-290" dirty="0"/>
              <a:t>Between </a:t>
            </a:r>
            <a:r>
              <a:rPr sz="4300" spc="-285" dirty="0"/>
              <a:t>4000 and</a:t>
            </a:r>
            <a:r>
              <a:rPr sz="4300" spc="-705" dirty="0"/>
              <a:t> </a:t>
            </a:r>
            <a:r>
              <a:rPr sz="4300" spc="-285" dirty="0"/>
              <a:t>6000</a:t>
            </a:r>
            <a:endParaRPr sz="4300"/>
          </a:p>
        </p:txBody>
      </p:sp>
      <p:sp>
        <p:nvSpPr>
          <p:cNvPr id="6" name="object 6"/>
          <p:cNvSpPr txBox="1">
            <a:spLocks noGrp="1"/>
          </p:cNvSpPr>
          <p:nvPr>
            <p:ph type="sldNum" sz="quarter" idx="12"/>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31</a:t>
            </a:fld>
            <a:endParaRPr dirty="0"/>
          </a:p>
        </p:txBody>
      </p:sp>
      <p:sp>
        <p:nvSpPr>
          <p:cNvPr id="4" name="object 4"/>
          <p:cNvSpPr txBox="1"/>
          <p:nvPr/>
        </p:nvSpPr>
        <p:spPr>
          <a:xfrm>
            <a:off x="7924800" y="3429000"/>
            <a:ext cx="3678174" cy="1454244"/>
          </a:xfrm>
          <a:prstGeom prst="rect">
            <a:avLst/>
          </a:prstGeom>
        </p:spPr>
        <p:txBody>
          <a:bodyPr vert="horz" wrap="square" lIns="0" tIns="38100" rIns="0" bIns="0" rtlCol="0">
            <a:spAutoFit/>
          </a:bodyPr>
          <a:lstStyle/>
          <a:p>
            <a:pPr marL="12700" marR="5080">
              <a:lnSpc>
                <a:spcPct val="91700"/>
              </a:lnSpc>
              <a:spcBef>
                <a:spcPts val="300"/>
              </a:spcBef>
            </a:pPr>
            <a:r>
              <a:rPr sz="2000" spc="-5" dirty="0">
                <a:latin typeface="Carlito"/>
                <a:cs typeface="Carlito"/>
              </a:rPr>
              <a:t>This </a:t>
            </a:r>
            <a:r>
              <a:rPr sz="2000" dirty="0">
                <a:latin typeface="Carlito"/>
                <a:cs typeface="Carlito"/>
              </a:rPr>
              <a:t>query </a:t>
            </a:r>
            <a:r>
              <a:rPr sz="2000" spc="-5" dirty="0">
                <a:latin typeface="Carlito"/>
                <a:cs typeface="Carlito"/>
              </a:rPr>
              <a:t>returns </a:t>
            </a:r>
            <a:r>
              <a:rPr sz="2000" dirty="0">
                <a:latin typeface="Carlito"/>
                <a:cs typeface="Carlito"/>
              </a:rPr>
              <a:t>the </a:t>
            </a:r>
            <a:r>
              <a:rPr sz="2000" spc="-20" dirty="0">
                <a:latin typeface="Carlito"/>
                <a:cs typeface="Carlito"/>
              </a:rPr>
              <a:t>four  booster </a:t>
            </a:r>
            <a:r>
              <a:rPr sz="2000" spc="-25" dirty="0">
                <a:latin typeface="Carlito"/>
                <a:cs typeface="Carlito"/>
              </a:rPr>
              <a:t>versions </a:t>
            </a:r>
            <a:r>
              <a:rPr sz="2000" spc="-5" dirty="0">
                <a:latin typeface="Carlito"/>
                <a:cs typeface="Carlito"/>
              </a:rPr>
              <a:t>that had  successful </a:t>
            </a:r>
            <a:r>
              <a:rPr sz="2000" spc="-20" dirty="0">
                <a:latin typeface="Carlito"/>
                <a:cs typeface="Carlito"/>
              </a:rPr>
              <a:t>drone </a:t>
            </a:r>
            <a:r>
              <a:rPr sz="2000" spc="-5" dirty="0">
                <a:latin typeface="Carlito"/>
                <a:cs typeface="Carlito"/>
              </a:rPr>
              <a:t>ship</a:t>
            </a:r>
            <a:r>
              <a:rPr sz="2000" spc="-100" dirty="0">
                <a:latin typeface="Carlito"/>
                <a:cs typeface="Carlito"/>
              </a:rPr>
              <a:t> </a:t>
            </a:r>
            <a:r>
              <a:rPr sz="2000" dirty="0">
                <a:latin typeface="Carlito"/>
                <a:cs typeface="Carlito"/>
              </a:rPr>
              <a:t>landings  and a </a:t>
            </a:r>
            <a:r>
              <a:rPr sz="2000" spc="-5" dirty="0">
                <a:latin typeface="Carlito"/>
                <a:cs typeface="Carlito"/>
              </a:rPr>
              <a:t>payload mass between  </a:t>
            </a:r>
            <a:r>
              <a:rPr sz="2000" dirty="0">
                <a:latin typeface="Carlito"/>
                <a:cs typeface="Carlito"/>
              </a:rPr>
              <a:t>4000 and 6000</a:t>
            </a:r>
            <a:r>
              <a:rPr sz="2000" spc="-165" dirty="0">
                <a:latin typeface="Carlito"/>
                <a:cs typeface="Carlito"/>
              </a:rPr>
              <a:t> </a:t>
            </a:r>
            <a:r>
              <a:rPr sz="2000" spc="-25" dirty="0">
                <a:latin typeface="Carlito"/>
                <a:cs typeface="Carlito"/>
              </a:rPr>
              <a:t>noninclusively.</a:t>
            </a:r>
            <a:endParaRPr sz="2000" dirty="0">
              <a:latin typeface="Carlito"/>
              <a:cs typeface="Carlito"/>
            </a:endParaRPr>
          </a:p>
        </p:txBody>
      </p:sp>
      <p:pic>
        <p:nvPicPr>
          <p:cNvPr id="7" name="Picture 6" descr="Graphical user interface, text&#10;&#10;Description automatically generated">
            <a:extLst>
              <a:ext uri="{FF2B5EF4-FFF2-40B4-BE49-F238E27FC236}">
                <a16:creationId xmlns:a16="http://schemas.microsoft.com/office/drawing/2014/main" xmlns="" id="{71C3FEA7-96A8-4984-AD5D-6171B6995C7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853" t="22695" r="5859" b="22024"/>
          <a:stretch/>
        </p:blipFill>
        <p:spPr>
          <a:xfrm>
            <a:off x="533400" y="1992205"/>
            <a:ext cx="7010400" cy="83820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xmlns="" id="{07DB6356-78B7-479A-A3F7-0FB23A05728D}"/>
              </a:ext>
            </a:extLst>
          </p:cNvPr>
          <p:cNvPicPr>
            <a:picLocks noChangeAspect="1"/>
          </p:cNvPicPr>
          <p:nvPr/>
        </p:nvPicPr>
        <p:blipFill>
          <a:blip r:embed="rId3"/>
          <a:stretch>
            <a:fillRect/>
          </a:stretch>
        </p:blipFill>
        <p:spPr>
          <a:xfrm>
            <a:off x="2514600" y="3918204"/>
            <a:ext cx="2771472" cy="2753592"/>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9" name="Arrow: Right 7">
            <a:extLst>
              <a:ext uri="{FF2B5EF4-FFF2-40B4-BE49-F238E27FC236}">
                <a16:creationId xmlns:a16="http://schemas.microsoft.com/office/drawing/2014/main" xmlns="" id="{8110911A-B0A5-4963-A1A6-A1E9F9E4AD9F}"/>
              </a:ext>
            </a:extLst>
          </p:cNvPr>
          <p:cNvSpPr/>
          <p:nvPr/>
        </p:nvSpPr>
        <p:spPr>
          <a:xfrm rot="5400000">
            <a:off x="3339966"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3291" y="1737360"/>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3" name="object 3"/>
          <p:cNvSpPr txBox="1">
            <a:spLocks noGrp="1"/>
          </p:cNvSpPr>
          <p:nvPr>
            <p:ph type="title"/>
          </p:nvPr>
        </p:nvSpPr>
        <p:spPr>
          <a:xfrm>
            <a:off x="952906" y="751459"/>
            <a:ext cx="9310370" cy="756920"/>
          </a:xfrm>
          <a:prstGeom prst="rect">
            <a:avLst/>
          </a:prstGeom>
        </p:spPr>
        <p:txBody>
          <a:bodyPr vert="horz" wrap="square" lIns="0" tIns="12700" rIns="0" bIns="0" rtlCol="0">
            <a:spAutoFit/>
          </a:bodyPr>
          <a:lstStyle/>
          <a:p>
            <a:pPr marL="12700">
              <a:lnSpc>
                <a:spcPct val="100000"/>
              </a:lnSpc>
              <a:spcBef>
                <a:spcPts val="100"/>
              </a:spcBef>
            </a:pPr>
            <a:r>
              <a:rPr spc="-365" dirty="0"/>
              <a:t>Total </a:t>
            </a:r>
            <a:r>
              <a:rPr spc="-285" dirty="0"/>
              <a:t>Number </a:t>
            </a:r>
            <a:r>
              <a:rPr spc="-75" dirty="0"/>
              <a:t>of </a:t>
            </a:r>
            <a:r>
              <a:rPr spc="-540" dirty="0"/>
              <a:t>Each </a:t>
            </a:r>
            <a:r>
              <a:rPr spc="-275" dirty="0"/>
              <a:t>Mission</a:t>
            </a:r>
            <a:r>
              <a:rPr spc="-894" dirty="0"/>
              <a:t> </a:t>
            </a:r>
            <a:r>
              <a:rPr spc="-320" dirty="0"/>
              <a:t>Outcome</a:t>
            </a:r>
          </a:p>
        </p:txBody>
      </p:sp>
      <p:sp>
        <p:nvSpPr>
          <p:cNvPr id="6" name="object 6"/>
          <p:cNvSpPr txBox="1">
            <a:spLocks noGrp="1"/>
          </p:cNvSpPr>
          <p:nvPr>
            <p:ph type="sldNum" sz="quarter" idx="12"/>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32</a:t>
            </a:fld>
            <a:endParaRPr dirty="0"/>
          </a:p>
        </p:txBody>
      </p:sp>
      <p:sp>
        <p:nvSpPr>
          <p:cNvPr id="4" name="object 4"/>
          <p:cNvSpPr txBox="1"/>
          <p:nvPr/>
        </p:nvSpPr>
        <p:spPr>
          <a:xfrm>
            <a:off x="7239000" y="2433764"/>
            <a:ext cx="5056506" cy="3116879"/>
          </a:xfrm>
          <a:prstGeom prst="rect">
            <a:avLst/>
          </a:prstGeom>
        </p:spPr>
        <p:txBody>
          <a:bodyPr vert="horz" wrap="square" lIns="0" tIns="13335" rIns="0" bIns="0" rtlCol="0">
            <a:spAutoFit/>
          </a:bodyPr>
          <a:lstStyle/>
          <a:p>
            <a:pPr marL="12700">
              <a:lnSpc>
                <a:spcPts val="2305"/>
              </a:lnSpc>
              <a:spcBef>
                <a:spcPts val="105"/>
              </a:spcBef>
            </a:pPr>
            <a:r>
              <a:rPr sz="2000" spc="-5" dirty="0">
                <a:latin typeface="Carlito"/>
                <a:cs typeface="Carlito"/>
              </a:rPr>
              <a:t>This </a:t>
            </a:r>
            <a:r>
              <a:rPr sz="2000" dirty="0">
                <a:latin typeface="Carlito"/>
                <a:cs typeface="Carlito"/>
              </a:rPr>
              <a:t>query </a:t>
            </a:r>
            <a:r>
              <a:rPr sz="2000" spc="-5" dirty="0">
                <a:latin typeface="Carlito"/>
                <a:cs typeface="Carlito"/>
              </a:rPr>
              <a:t>returns </a:t>
            </a:r>
            <a:r>
              <a:rPr sz="2000" dirty="0">
                <a:latin typeface="Carlito"/>
                <a:cs typeface="Carlito"/>
              </a:rPr>
              <a:t>a </a:t>
            </a:r>
            <a:r>
              <a:rPr sz="2000" spc="-15" dirty="0">
                <a:latin typeface="Carlito"/>
                <a:cs typeface="Carlito"/>
              </a:rPr>
              <a:t>count </a:t>
            </a:r>
            <a:r>
              <a:rPr sz="2000" spc="-5" dirty="0">
                <a:latin typeface="Carlito"/>
                <a:cs typeface="Carlito"/>
              </a:rPr>
              <a:t>of</a:t>
            </a:r>
            <a:r>
              <a:rPr sz="2000" spc="-140" dirty="0">
                <a:latin typeface="Carlito"/>
                <a:cs typeface="Carlito"/>
              </a:rPr>
              <a:t> </a:t>
            </a:r>
            <a:r>
              <a:rPr sz="2000" dirty="0">
                <a:latin typeface="Carlito"/>
                <a:cs typeface="Carlito"/>
              </a:rPr>
              <a:t>each</a:t>
            </a:r>
          </a:p>
          <a:p>
            <a:pPr marL="12700">
              <a:lnSpc>
                <a:spcPts val="2305"/>
              </a:lnSpc>
            </a:pPr>
            <a:r>
              <a:rPr sz="2000" spc="-5" dirty="0">
                <a:latin typeface="Carlito"/>
                <a:cs typeface="Carlito"/>
              </a:rPr>
              <a:t>mission</a:t>
            </a:r>
            <a:r>
              <a:rPr sz="2000" spc="-10" dirty="0">
                <a:latin typeface="Carlito"/>
                <a:cs typeface="Carlito"/>
              </a:rPr>
              <a:t> </a:t>
            </a:r>
            <a:r>
              <a:rPr sz="2000" spc="-15" dirty="0">
                <a:latin typeface="Carlito"/>
                <a:cs typeface="Carlito"/>
              </a:rPr>
              <a:t>outcome.</a:t>
            </a:r>
            <a:endParaRPr sz="2000" dirty="0">
              <a:latin typeface="Carlito"/>
              <a:cs typeface="Carlito"/>
            </a:endParaRPr>
          </a:p>
          <a:p>
            <a:pPr marL="12700" marR="83820">
              <a:lnSpc>
                <a:spcPts val="2200"/>
              </a:lnSpc>
              <a:spcBef>
                <a:spcPts val="1440"/>
              </a:spcBef>
            </a:pPr>
            <a:r>
              <a:rPr sz="2000" dirty="0">
                <a:latin typeface="Carlito"/>
                <a:cs typeface="Carlito"/>
              </a:rPr>
              <a:t>SpaceX </a:t>
            </a:r>
            <a:r>
              <a:rPr sz="2000" spc="-5" dirty="0">
                <a:latin typeface="Carlito"/>
                <a:cs typeface="Carlito"/>
              </a:rPr>
              <a:t>appears </a:t>
            </a:r>
            <a:r>
              <a:rPr sz="2000" spc="-20" dirty="0">
                <a:latin typeface="Carlito"/>
                <a:cs typeface="Carlito"/>
              </a:rPr>
              <a:t>to </a:t>
            </a:r>
            <a:r>
              <a:rPr sz="2000" spc="-5" dirty="0">
                <a:latin typeface="Carlito"/>
                <a:cs typeface="Carlito"/>
              </a:rPr>
              <a:t>achieve </a:t>
            </a:r>
            <a:r>
              <a:rPr sz="2000" dirty="0">
                <a:latin typeface="Carlito"/>
                <a:cs typeface="Carlito"/>
              </a:rPr>
              <a:t>its  </a:t>
            </a:r>
            <a:r>
              <a:rPr sz="2000" spc="-5" dirty="0">
                <a:latin typeface="Carlito"/>
                <a:cs typeface="Carlito"/>
              </a:rPr>
              <a:t>mission </a:t>
            </a:r>
            <a:r>
              <a:rPr sz="2000" spc="-20" dirty="0">
                <a:latin typeface="Carlito"/>
                <a:cs typeface="Carlito"/>
              </a:rPr>
              <a:t>outcome </a:t>
            </a:r>
            <a:r>
              <a:rPr sz="2000" spc="-5" dirty="0">
                <a:latin typeface="Carlito"/>
                <a:cs typeface="Carlito"/>
              </a:rPr>
              <a:t>nearly </a:t>
            </a:r>
            <a:r>
              <a:rPr sz="2000" dirty="0">
                <a:latin typeface="Carlito"/>
                <a:cs typeface="Carlito"/>
              </a:rPr>
              <a:t>99% </a:t>
            </a:r>
            <a:r>
              <a:rPr sz="2000" spc="-5" dirty="0">
                <a:latin typeface="Carlito"/>
                <a:cs typeface="Carlito"/>
              </a:rPr>
              <a:t>of</a:t>
            </a:r>
            <a:r>
              <a:rPr sz="2000" spc="-100" dirty="0">
                <a:latin typeface="Carlito"/>
                <a:cs typeface="Carlito"/>
              </a:rPr>
              <a:t> </a:t>
            </a:r>
            <a:r>
              <a:rPr sz="2000" dirty="0">
                <a:latin typeface="Carlito"/>
                <a:cs typeface="Carlito"/>
              </a:rPr>
              <a:t>the  </a:t>
            </a:r>
            <a:r>
              <a:rPr sz="2000" spc="-5" dirty="0">
                <a:latin typeface="Carlito"/>
                <a:cs typeface="Carlito"/>
              </a:rPr>
              <a:t>time.</a:t>
            </a:r>
            <a:endParaRPr sz="2000" dirty="0">
              <a:latin typeface="Carlito"/>
              <a:cs typeface="Carlito"/>
            </a:endParaRPr>
          </a:p>
          <a:p>
            <a:pPr marL="12700">
              <a:lnSpc>
                <a:spcPts val="2305"/>
              </a:lnSpc>
              <a:spcBef>
                <a:spcPts val="1150"/>
              </a:spcBef>
            </a:pPr>
            <a:r>
              <a:rPr sz="2000" spc="-5" dirty="0">
                <a:latin typeface="Carlito"/>
                <a:cs typeface="Carlito"/>
              </a:rPr>
              <a:t>This </a:t>
            </a:r>
            <a:r>
              <a:rPr sz="2000" dirty="0">
                <a:latin typeface="Carlito"/>
                <a:cs typeface="Carlito"/>
              </a:rPr>
              <a:t>means </a:t>
            </a:r>
            <a:r>
              <a:rPr sz="2000" spc="-5" dirty="0">
                <a:latin typeface="Carlito"/>
                <a:cs typeface="Carlito"/>
              </a:rPr>
              <a:t>that </a:t>
            </a:r>
            <a:r>
              <a:rPr sz="2000" spc="-20" dirty="0">
                <a:latin typeface="Carlito"/>
                <a:cs typeface="Carlito"/>
              </a:rPr>
              <a:t>most </a:t>
            </a:r>
            <a:r>
              <a:rPr sz="2000" dirty="0">
                <a:latin typeface="Carlito"/>
                <a:cs typeface="Carlito"/>
              </a:rPr>
              <a:t>of the</a:t>
            </a:r>
            <a:r>
              <a:rPr sz="2000" spc="-85" dirty="0">
                <a:latin typeface="Carlito"/>
                <a:cs typeface="Carlito"/>
              </a:rPr>
              <a:t> </a:t>
            </a:r>
            <a:r>
              <a:rPr sz="2000" spc="-5" dirty="0">
                <a:latin typeface="Carlito"/>
                <a:cs typeface="Carlito"/>
              </a:rPr>
              <a:t>landing</a:t>
            </a:r>
            <a:endParaRPr sz="2000" dirty="0">
              <a:latin typeface="Carlito"/>
              <a:cs typeface="Carlito"/>
            </a:endParaRPr>
          </a:p>
          <a:p>
            <a:pPr marL="12700">
              <a:lnSpc>
                <a:spcPts val="2305"/>
              </a:lnSpc>
            </a:pPr>
            <a:r>
              <a:rPr sz="2000" spc="-20" dirty="0">
                <a:latin typeface="Carlito"/>
                <a:cs typeface="Carlito"/>
              </a:rPr>
              <a:t>failures are</a:t>
            </a:r>
            <a:r>
              <a:rPr sz="2000" spc="40" dirty="0">
                <a:latin typeface="Carlito"/>
                <a:cs typeface="Carlito"/>
              </a:rPr>
              <a:t> </a:t>
            </a:r>
            <a:r>
              <a:rPr sz="2000" spc="-5" dirty="0">
                <a:latin typeface="Carlito"/>
                <a:cs typeface="Carlito"/>
              </a:rPr>
              <a:t>intended.</a:t>
            </a:r>
            <a:endParaRPr sz="2000" dirty="0">
              <a:latin typeface="Carlito"/>
              <a:cs typeface="Carlito"/>
            </a:endParaRPr>
          </a:p>
          <a:p>
            <a:pPr marL="12700" marR="337185">
              <a:lnSpc>
                <a:spcPts val="2200"/>
              </a:lnSpc>
              <a:spcBef>
                <a:spcPts val="1440"/>
              </a:spcBef>
            </a:pPr>
            <a:r>
              <a:rPr sz="2000" spc="-40" dirty="0">
                <a:latin typeface="Carlito"/>
                <a:cs typeface="Carlito"/>
              </a:rPr>
              <a:t>Interestingly, </a:t>
            </a:r>
            <a:r>
              <a:rPr sz="2000" spc="-5" dirty="0">
                <a:latin typeface="Carlito"/>
                <a:cs typeface="Carlito"/>
              </a:rPr>
              <a:t>one </a:t>
            </a:r>
            <a:r>
              <a:rPr sz="2000" dirty="0">
                <a:latin typeface="Carlito"/>
                <a:cs typeface="Carlito"/>
              </a:rPr>
              <a:t>launch </a:t>
            </a:r>
            <a:r>
              <a:rPr sz="2000" spc="-5" dirty="0">
                <a:latin typeface="Carlito"/>
                <a:cs typeface="Carlito"/>
              </a:rPr>
              <a:t>has </a:t>
            </a:r>
            <a:r>
              <a:rPr sz="2000" dirty="0">
                <a:latin typeface="Carlito"/>
                <a:cs typeface="Carlito"/>
              </a:rPr>
              <a:t>an  unclear </a:t>
            </a:r>
            <a:r>
              <a:rPr sz="2000" spc="-10" dirty="0">
                <a:latin typeface="Carlito"/>
                <a:cs typeface="Carlito"/>
              </a:rPr>
              <a:t>payload </a:t>
            </a:r>
            <a:r>
              <a:rPr sz="2000" spc="-25" dirty="0">
                <a:latin typeface="Carlito"/>
                <a:cs typeface="Carlito"/>
              </a:rPr>
              <a:t>status </a:t>
            </a:r>
            <a:r>
              <a:rPr sz="2000" dirty="0">
                <a:latin typeface="Carlito"/>
                <a:cs typeface="Carlito"/>
              </a:rPr>
              <a:t>and  </a:t>
            </a:r>
            <a:r>
              <a:rPr sz="2000" spc="-20" dirty="0">
                <a:latin typeface="Carlito"/>
                <a:cs typeface="Carlito"/>
              </a:rPr>
              <a:t>unfortunately </a:t>
            </a:r>
            <a:r>
              <a:rPr sz="2000" spc="-5" dirty="0">
                <a:latin typeface="Carlito"/>
                <a:cs typeface="Carlito"/>
              </a:rPr>
              <a:t>one </a:t>
            </a:r>
            <a:r>
              <a:rPr sz="2000" spc="-20" dirty="0">
                <a:latin typeface="Carlito"/>
                <a:cs typeface="Carlito"/>
              </a:rPr>
              <a:t>failed </a:t>
            </a:r>
            <a:r>
              <a:rPr sz="2000" spc="-5" dirty="0">
                <a:latin typeface="Carlito"/>
                <a:cs typeface="Carlito"/>
              </a:rPr>
              <a:t>in</a:t>
            </a:r>
            <a:r>
              <a:rPr sz="2000" spc="-40" dirty="0">
                <a:latin typeface="Carlito"/>
                <a:cs typeface="Carlito"/>
              </a:rPr>
              <a:t> </a:t>
            </a:r>
            <a:r>
              <a:rPr sz="2000" spc="-15" dirty="0">
                <a:latin typeface="Carlito"/>
                <a:cs typeface="Carlito"/>
              </a:rPr>
              <a:t>flight.</a:t>
            </a:r>
            <a:endParaRPr sz="2000" dirty="0">
              <a:latin typeface="Carlito"/>
              <a:cs typeface="Carlito"/>
            </a:endParaRPr>
          </a:p>
        </p:txBody>
      </p:sp>
      <p:pic>
        <p:nvPicPr>
          <p:cNvPr id="7" name="Picture 6" descr="Graphical user interface&#10;&#10;Description automatically generated with medium confidence">
            <a:extLst>
              <a:ext uri="{FF2B5EF4-FFF2-40B4-BE49-F238E27FC236}">
                <a16:creationId xmlns:a16="http://schemas.microsoft.com/office/drawing/2014/main" xmlns="" id="{1B68E7D9-81E5-4460-973D-88FDAF92099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917" t="31339" r="5982" b="31054"/>
          <a:stretch/>
        </p:blipFill>
        <p:spPr>
          <a:xfrm>
            <a:off x="609600" y="2182705"/>
            <a:ext cx="7010401" cy="45720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xmlns="" id="{5813E184-31A4-44F6-8E04-B0422120E8BF}"/>
              </a:ext>
            </a:extLst>
          </p:cNvPr>
          <p:cNvPicPr>
            <a:picLocks noChangeAspect="1"/>
          </p:cNvPicPr>
          <p:nvPr/>
        </p:nvPicPr>
        <p:blipFill>
          <a:blip r:embed="rId3"/>
          <a:stretch>
            <a:fillRect/>
          </a:stretch>
        </p:blipFill>
        <p:spPr>
          <a:xfrm>
            <a:off x="983386" y="4557453"/>
            <a:ext cx="5173513" cy="1765241"/>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9" name="Arrow: Right 7">
            <a:extLst>
              <a:ext uri="{FF2B5EF4-FFF2-40B4-BE49-F238E27FC236}">
                <a16:creationId xmlns:a16="http://schemas.microsoft.com/office/drawing/2014/main" xmlns="" id="{D00A55F6-95C7-4941-9E59-02BD45A5A209}"/>
              </a:ext>
            </a:extLst>
          </p:cNvPr>
          <p:cNvSpPr/>
          <p:nvPr/>
        </p:nvSpPr>
        <p:spPr>
          <a:xfrm rot="5400000">
            <a:off x="2539403" y="3382637"/>
            <a:ext cx="1710958" cy="35052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93291" y="1737360"/>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4" name="object 4"/>
          <p:cNvSpPr txBox="1">
            <a:spLocks noGrp="1"/>
          </p:cNvSpPr>
          <p:nvPr>
            <p:ph type="title"/>
          </p:nvPr>
        </p:nvSpPr>
        <p:spPr>
          <a:xfrm>
            <a:off x="916635" y="823721"/>
            <a:ext cx="9438640" cy="756920"/>
          </a:xfrm>
          <a:prstGeom prst="rect">
            <a:avLst/>
          </a:prstGeom>
        </p:spPr>
        <p:txBody>
          <a:bodyPr vert="horz" wrap="square" lIns="0" tIns="12700" rIns="0" bIns="0" rtlCol="0">
            <a:spAutoFit/>
          </a:bodyPr>
          <a:lstStyle/>
          <a:p>
            <a:pPr marL="12700">
              <a:lnSpc>
                <a:spcPct val="100000"/>
              </a:lnSpc>
              <a:spcBef>
                <a:spcPts val="100"/>
              </a:spcBef>
            </a:pPr>
            <a:r>
              <a:rPr spc="-360" dirty="0"/>
              <a:t>Boosters </a:t>
            </a:r>
            <a:r>
              <a:rPr spc="-105" dirty="0"/>
              <a:t>that </a:t>
            </a:r>
            <a:r>
              <a:rPr spc="-315" dirty="0"/>
              <a:t>Carried </a:t>
            </a:r>
            <a:r>
              <a:rPr spc="-285" dirty="0"/>
              <a:t>Maximum</a:t>
            </a:r>
            <a:r>
              <a:rPr spc="-919" dirty="0"/>
              <a:t> </a:t>
            </a:r>
            <a:r>
              <a:rPr spc="-434" dirty="0"/>
              <a:t>Payload</a:t>
            </a:r>
          </a:p>
        </p:txBody>
      </p:sp>
      <p:sp>
        <p:nvSpPr>
          <p:cNvPr id="6" name="object 6"/>
          <p:cNvSpPr txBox="1">
            <a:spLocks noGrp="1"/>
          </p:cNvSpPr>
          <p:nvPr>
            <p:ph type="sldNum" sz="quarter" idx="12"/>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33</a:t>
            </a:fld>
            <a:endParaRPr dirty="0"/>
          </a:p>
        </p:txBody>
      </p:sp>
      <p:sp>
        <p:nvSpPr>
          <p:cNvPr id="5" name="object 5"/>
          <p:cNvSpPr txBox="1"/>
          <p:nvPr/>
        </p:nvSpPr>
        <p:spPr>
          <a:xfrm>
            <a:off x="6986778" y="2105609"/>
            <a:ext cx="4516120" cy="2926442"/>
          </a:xfrm>
          <a:prstGeom prst="rect">
            <a:avLst/>
          </a:prstGeom>
        </p:spPr>
        <p:txBody>
          <a:bodyPr vert="horz" wrap="square" lIns="0" tIns="43180" rIns="0" bIns="0" rtlCol="0">
            <a:spAutoFit/>
          </a:bodyPr>
          <a:lstStyle/>
          <a:p>
            <a:pPr marL="12700" marR="5080">
              <a:lnSpc>
                <a:spcPct val="90100"/>
              </a:lnSpc>
              <a:spcBef>
                <a:spcPts val="340"/>
              </a:spcBef>
            </a:pPr>
            <a:r>
              <a:rPr sz="2000" spc="-5" dirty="0">
                <a:latin typeface="Carlito"/>
                <a:cs typeface="Carlito"/>
              </a:rPr>
              <a:t>This </a:t>
            </a:r>
            <a:r>
              <a:rPr sz="2000" dirty="0">
                <a:latin typeface="Carlito"/>
                <a:cs typeface="Carlito"/>
              </a:rPr>
              <a:t>query </a:t>
            </a:r>
            <a:r>
              <a:rPr sz="2000" spc="-5" dirty="0">
                <a:latin typeface="Carlito"/>
                <a:cs typeface="Carlito"/>
              </a:rPr>
              <a:t>returns </a:t>
            </a:r>
            <a:r>
              <a:rPr sz="2000" dirty="0">
                <a:latin typeface="Carlito"/>
                <a:cs typeface="Carlito"/>
              </a:rPr>
              <a:t>the </a:t>
            </a:r>
            <a:r>
              <a:rPr sz="2000" spc="-20" dirty="0">
                <a:latin typeface="Carlito"/>
                <a:cs typeface="Carlito"/>
              </a:rPr>
              <a:t>booster </a:t>
            </a:r>
            <a:r>
              <a:rPr sz="2000" spc="-25" dirty="0">
                <a:latin typeface="Carlito"/>
                <a:cs typeface="Carlito"/>
              </a:rPr>
              <a:t>versions </a:t>
            </a:r>
            <a:r>
              <a:rPr sz="2000" spc="-5" dirty="0">
                <a:latin typeface="Carlito"/>
                <a:cs typeface="Carlito"/>
              </a:rPr>
              <a:t>that  carried </a:t>
            </a:r>
            <a:r>
              <a:rPr sz="2000" dirty="0">
                <a:latin typeface="Carlito"/>
                <a:cs typeface="Carlito"/>
              </a:rPr>
              <a:t>the </a:t>
            </a:r>
            <a:r>
              <a:rPr sz="2000" spc="-5" dirty="0">
                <a:latin typeface="Carlito"/>
                <a:cs typeface="Carlito"/>
              </a:rPr>
              <a:t>highest </a:t>
            </a:r>
            <a:r>
              <a:rPr sz="2000" spc="-10" dirty="0">
                <a:latin typeface="Carlito"/>
                <a:cs typeface="Carlito"/>
              </a:rPr>
              <a:t>payload </a:t>
            </a:r>
            <a:r>
              <a:rPr sz="2000" spc="-5" dirty="0">
                <a:latin typeface="Carlito"/>
                <a:cs typeface="Carlito"/>
              </a:rPr>
              <a:t>mass of </a:t>
            </a:r>
            <a:r>
              <a:rPr sz="2000" dirty="0">
                <a:latin typeface="Carlito"/>
                <a:cs typeface="Carlito"/>
              </a:rPr>
              <a:t>15600  kg.</a:t>
            </a:r>
          </a:p>
          <a:p>
            <a:pPr marL="12700" marR="71120">
              <a:lnSpc>
                <a:spcPts val="2200"/>
              </a:lnSpc>
              <a:spcBef>
                <a:spcPts val="1440"/>
              </a:spcBef>
            </a:pPr>
            <a:r>
              <a:rPr sz="2000" spc="-5" dirty="0">
                <a:latin typeface="Carlito"/>
                <a:cs typeface="Carlito"/>
              </a:rPr>
              <a:t>These </a:t>
            </a:r>
            <a:r>
              <a:rPr sz="2000" spc="-20" dirty="0">
                <a:latin typeface="Carlito"/>
                <a:cs typeface="Carlito"/>
              </a:rPr>
              <a:t>booster </a:t>
            </a:r>
            <a:r>
              <a:rPr sz="2000" spc="-25" dirty="0">
                <a:latin typeface="Carlito"/>
                <a:cs typeface="Carlito"/>
              </a:rPr>
              <a:t>versions </a:t>
            </a:r>
            <a:r>
              <a:rPr sz="2000" spc="-20" dirty="0">
                <a:latin typeface="Carlito"/>
                <a:cs typeface="Carlito"/>
              </a:rPr>
              <a:t>are </a:t>
            </a:r>
            <a:r>
              <a:rPr sz="2000" spc="-15" dirty="0">
                <a:latin typeface="Carlito"/>
                <a:cs typeface="Carlito"/>
              </a:rPr>
              <a:t>very </a:t>
            </a:r>
            <a:r>
              <a:rPr sz="2000" spc="-5" dirty="0">
                <a:latin typeface="Carlito"/>
                <a:cs typeface="Carlito"/>
              </a:rPr>
              <a:t>similar </a:t>
            </a:r>
            <a:r>
              <a:rPr sz="2000" dirty="0">
                <a:latin typeface="Carlito"/>
                <a:cs typeface="Carlito"/>
              </a:rPr>
              <a:t>and  all </a:t>
            </a:r>
            <a:r>
              <a:rPr sz="2000" spc="-20" dirty="0">
                <a:latin typeface="Carlito"/>
                <a:cs typeface="Carlito"/>
              </a:rPr>
              <a:t>are </a:t>
            </a:r>
            <a:r>
              <a:rPr sz="2000" spc="-5" dirty="0">
                <a:latin typeface="Carlito"/>
                <a:cs typeface="Carlito"/>
              </a:rPr>
              <a:t>of </a:t>
            </a:r>
            <a:r>
              <a:rPr sz="2000" dirty="0">
                <a:latin typeface="Carlito"/>
                <a:cs typeface="Carlito"/>
              </a:rPr>
              <a:t>the F9 B5 </a:t>
            </a:r>
            <a:r>
              <a:rPr sz="2000" spc="-5" dirty="0">
                <a:latin typeface="Carlito"/>
                <a:cs typeface="Carlito"/>
              </a:rPr>
              <a:t>B10xx.x</a:t>
            </a:r>
            <a:r>
              <a:rPr sz="2000" spc="-140" dirty="0">
                <a:latin typeface="Carlito"/>
                <a:cs typeface="Carlito"/>
              </a:rPr>
              <a:t> </a:t>
            </a:r>
            <a:r>
              <a:rPr sz="2000" spc="-45" dirty="0">
                <a:latin typeface="Carlito"/>
                <a:cs typeface="Carlito"/>
              </a:rPr>
              <a:t>variety.</a:t>
            </a:r>
            <a:endParaRPr sz="2000" dirty="0">
              <a:latin typeface="Carlito"/>
              <a:cs typeface="Carlito"/>
            </a:endParaRPr>
          </a:p>
          <a:p>
            <a:pPr marL="12700" marR="27305">
              <a:lnSpc>
                <a:spcPts val="2210"/>
              </a:lnSpc>
              <a:spcBef>
                <a:spcPts val="1395"/>
              </a:spcBef>
            </a:pPr>
            <a:r>
              <a:rPr sz="2000" spc="-5" dirty="0">
                <a:latin typeface="Carlito"/>
                <a:cs typeface="Carlito"/>
              </a:rPr>
              <a:t>This </a:t>
            </a:r>
            <a:r>
              <a:rPr sz="2000" spc="-25" dirty="0">
                <a:latin typeface="Carlito"/>
                <a:cs typeface="Carlito"/>
              </a:rPr>
              <a:t>likely </a:t>
            </a:r>
            <a:r>
              <a:rPr sz="2000" spc="-20" dirty="0">
                <a:latin typeface="Carlito"/>
                <a:cs typeface="Carlito"/>
              </a:rPr>
              <a:t>indicates </a:t>
            </a:r>
            <a:r>
              <a:rPr sz="2000" spc="-10" dirty="0">
                <a:latin typeface="Carlito"/>
                <a:cs typeface="Carlito"/>
              </a:rPr>
              <a:t>payload </a:t>
            </a:r>
            <a:r>
              <a:rPr sz="2000" spc="-5" dirty="0">
                <a:latin typeface="Carlito"/>
                <a:cs typeface="Carlito"/>
              </a:rPr>
              <a:t>mass </a:t>
            </a:r>
            <a:r>
              <a:rPr sz="2000" spc="-25" dirty="0">
                <a:latin typeface="Carlito"/>
                <a:cs typeface="Carlito"/>
              </a:rPr>
              <a:t>correlates  </a:t>
            </a:r>
            <a:r>
              <a:rPr sz="2000" spc="-5" dirty="0">
                <a:latin typeface="Carlito"/>
                <a:cs typeface="Carlito"/>
              </a:rPr>
              <a:t>with </a:t>
            </a:r>
            <a:r>
              <a:rPr sz="2000" dirty="0">
                <a:latin typeface="Carlito"/>
                <a:cs typeface="Carlito"/>
              </a:rPr>
              <a:t>the </a:t>
            </a:r>
            <a:r>
              <a:rPr sz="2000" spc="-20" dirty="0">
                <a:latin typeface="Carlito"/>
                <a:cs typeface="Carlito"/>
              </a:rPr>
              <a:t>booster </a:t>
            </a:r>
            <a:r>
              <a:rPr sz="2000" spc="-25" dirty="0">
                <a:latin typeface="Carlito"/>
                <a:cs typeface="Carlito"/>
              </a:rPr>
              <a:t>version </a:t>
            </a:r>
            <a:r>
              <a:rPr sz="2000" spc="-5" dirty="0">
                <a:latin typeface="Carlito"/>
                <a:cs typeface="Carlito"/>
              </a:rPr>
              <a:t>that is</a:t>
            </a:r>
            <a:r>
              <a:rPr sz="2000" spc="15" dirty="0">
                <a:latin typeface="Carlito"/>
                <a:cs typeface="Carlito"/>
              </a:rPr>
              <a:t> </a:t>
            </a:r>
            <a:r>
              <a:rPr sz="2000" spc="-5" dirty="0">
                <a:latin typeface="Carlito"/>
                <a:cs typeface="Carlito"/>
              </a:rPr>
              <a:t>used.</a:t>
            </a:r>
            <a:endParaRPr sz="2000" dirty="0">
              <a:latin typeface="Carlito"/>
              <a:cs typeface="Carlito"/>
            </a:endParaRPr>
          </a:p>
        </p:txBody>
      </p:sp>
      <p:pic>
        <p:nvPicPr>
          <p:cNvPr id="7" name="Picture 6" descr="Text&#10;&#10;Description automatically generated">
            <a:extLst>
              <a:ext uri="{FF2B5EF4-FFF2-40B4-BE49-F238E27FC236}">
                <a16:creationId xmlns:a16="http://schemas.microsoft.com/office/drawing/2014/main" xmlns="" id="{8DB41782-2457-491F-AB72-BBC3943EAD6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547" t="26835" r="9599" b="26836"/>
          <a:stretch/>
        </p:blipFill>
        <p:spPr>
          <a:xfrm>
            <a:off x="136991" y="1998996"/>
            <a:ext cx="6629400" cy="76200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xmlns="" id="{A175836D-2FD9-429E-AE10-7F89B7A43099}"/>
              </a:ext>
            </a:extLst>
          </p:cNvPr>
          <p:cNvPicPr>
            <a:picLocks noChangeAspect="1"/>
          </p:cNvPicPr>
          <p:nvPr/>
        </p:nvPicPr>
        <p:blipFill>
          <a:blip r:embed="rId3"/>
          <a:stretch>
            <a:fillRect/>
          </a:stretch>
        </p:blipFill>
        <p:spPr>
          <a:xfrm>
            <a:off x="381000" y="3656144"/>
            <a:ext cx="4739007" cy="3047358"/>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9" name="Arrow: Right 7">
            <a:extLst>
              <a:ext uri="{FF2B5EF4-FFF2-40B4-BE49-F238E27FC236}">
                <a16:creationId xmlns:a16="http://schemas.microsoft.com/office/drawing/2014/main" xmlns="" id="{037B3AE1-6D36-4754-9B2A-EE291B5EC6E6}"/>
              </a:ext>
            </a:extLst>
          </p:cNvPr>
          <p:cNvSpPr/>
          <p:nvPr/>
        </p:nvSpPr>
        <p:spPr>
          <a:xfrm rot="5400000">
            <a:off x="2324467" y="3068925"/>
            <a:ext cx="852069" cy="211813"/>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3291" y="1737360"/>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3" name="object 3"/>
          <p:cNvSpPr txBox="1">
            <a:spLocks noGrp="1"/>
          </p:cNvSpPr>
          <p:nvPr>
            <p:ph type="title"/>
          </p:nvPr>
        </p:nvSpPr>
        <p:spPr>
          <a:xfrm>
            <a:off x="934923" y="751713"/>
            <a:ext cx="9384030" cy="659155"/>
          </a:xfrm>
          <a:prstGeom prst="rect">
            <a:avLst/>
          </a:prstGeom>
        </p:spPr>
        <p:txBody>
          <a:bodyPr vert="horz" wrap="square" lIns="0" tIns="12700" rIns="0" bIns="0" rtlCol="0">
            <a:spAutoFit/>
          </a:bodyPr>
          <a:lstStyle/>
          <a:p>
            <a:pPr marL="12700">
              <a:lnSpc>
                <a:spcPct val="100000"/>
              </a:lnSpc>
              <a:spcBef>
                <a:spcPts val="100"/>
              </a:spcBef>
            </a:pPr>
            <a:r>
              <a:rPr b="1" spc="-305" dirty="0">
                <a:effectLst>
                  <a:outerShdw blurRad="38100" dist="38100" dir="2700000" algn="tl">
                    <a:srgbClr val="000000">
                      <a:alpha val="43137"/>
                    </a:srgbClr>
                  </a:outerShdw>
                </a:effectLst>
              </a:rPr>
              <a:t>2015 </a:t>
            </a:r>
            <a:r>
              <a:rPr b="1" spc="-370" dirty="0">
                <a:effectLst>
                  <a:outerShdw blurRad="38100" dist="38100" dir="2700000" algn="tl">
                    <a:srgbClr val="000000">
                      <a:alpha val="43137"/>
                    </a:srgbClr>
                  </a:outerShdw>
                </a:effectLst>
              </a:rPr>
              <a:t>Failed </a:t>
            </a:r>
            <a:r>
              <a:rPr b="1" spc="-320" dirty="0">
                <a:effectLst>
                  <a:outerShdw blurRad="38100" dist="38100" dir="2700000" algn="tl">
                    <a:srgbClr val="000000">
                      <a:alpha val="43137"/>
                    </a:srgbClr>
                  </a:outerShdw>
                </a:effectLst>
              </a:rPr>
              <a:t>Drone </a:t>
            </a:r>
            <a:r>
              <a:rPr b="1" spc="-409" dirty="0">
                <a:effectLst>
                  <a:outerShdw blurRad="38100" dist="38100" dir="2700000" algn="tl">
                    <a:srgbClr val="000000">
                      <a:alpha val="43137"/>
                    </a:srgbClr>
                  </a:outerShdw>
                </a:effectLst>
              </a:rPr>
              <a:t>Ship </a:t>
            </a:r>
            <a:r>
              <a:rPr b="1" spc="-370" dirty="0">
                <a:effectLst>
                  <a:outerShdw blurRad="38100" dist="38100" dir="2700000" algn="tl">
                    <a:srgbClr val="000000">
                      <a:alpha val="43137"/>
                    </a:srgbClr>
                  </a:outerShdw>
                </a:effectLst>
              </a:rPr>
              <a:t>Landing</a:t>
            </a:r>
            <a:r>
              <a:rPr b="1" spc="-695" dirty="0">
                <a:effectLst>
                  <a:outerShdw blurRad="38100" dist="38100" dir="2700000" algn="tl">
                    <a:srgbClr val="000000">
                      <a:alpha val="43137"/>
                    </a:srgbClr>
                  </a:outerShdw>
                </a:effectLst>
              </a:rPr>
              <a:t> </a:t>
            </a:r>
            <a:r>
              <a:rPr b="1" spc="-455" dirty="0">
                <a:effectLst>
                  <a:outerShdw blurRad="38100" dist="38100" dir="2700000" algn="tl">
                    <a:srgbClr val="000000">
                      <a:alpha val="43137"/>
                    </a:srgbClr>
                  </a:outerShdw>
                </a:effectLst>
              </a:rPr>
              <a:t>Records</a:t>
            </a:r>
          </a:p>
        </p:txBody>
      </p:sp>
      <p:sp>
        <p:nvSpPr>
          <p:cNvPr id="6" name="object 6"/>
          <p:cNvSpPr txBox="1">
            <a:spLocks noGrp="1"/>
          </p:cNvSpPr>
          <p:nvPr>
            <p:ph type="sldNum" sz="quarter" idx="12"/>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34</a:t>
            </a:fld>
            <a:endParaRPr dirty="0"/>
          </a:p>
        </p:txBody>
      </p:sp>
      <p:sp>
        <p:nvSpPr>
          <p:cNvPr id="4" name="object 4"/>
          <p:cNvSpPr txBox="1"/>
          <p:nvPr/>
        </p:nvSpPr>
        <p:spPr>
          <a:xfrm>
            <a:off x="6096000" y="3429000"/>
            <a:ext cx="6096000" cy="1613262"/>
          </a:xfrm>
          <a:prstGeom prst="rect">
            <a:avLst/>
          </a:prstGeom>
        </p:spPr>
        <p:txBody>
          <a:bodyPr vert="horz" wrap="square" lIns="0" tIns="43180" rIns="0" bIns="0" rtlCol="0">
            <a:spAutoFit/>
          </a:bodyPr>
          <a:lstStyle/>
          <a:p>
            <a:pPr marL="12700" marR="5080">
              <a:lnSpc>
                <a:spcPct val="90000"/>
              </a:lnSpc>
              <a:spcBef>
                <a:spcPts val="340"/>
              </a:spcBef>
            </a:pPr>
            <a:r>
              <a:rPr sz="2000" spc="-5" dirty="0">
                <a:latin typeface="Carlito"/>
                <a:cs typeface="Carlito"/>
              </a:rPr>
              <a:t>This </a:t>
            </a:r>
            <a:r>
              <a:rPr sz="2000" dirty="0">
                <a:latin typeface="Carlito"/>
                <a:cs typeface="Carlito"/>
              </a:rPr>
              <a:t>query </a:t>
            </a:r>
            <a:r>
              <a:rPr sz="2000" spc="-5" dirty="0">
                <a:latin typeface="Carlito"/>
                <a:cs typeface="Carlito"/>
              </a:rPr>
              <a:t>returns </a:t>
            </a:r>
            <a:r>
              <a:rPr sz="2000" dirty="0">
                <a:latin typeface="Carlito"/>
                <a:cs typeface="Carlito"/>
              </a:rPr>
              <a:t>the </a:t>
            </a:r>
            <a:r>
              <a:rPr sz="2000" spc="-5" dirty="0">
                <a:latin typeface="Carlito"/>
                <a:cs typeface="Carlito"/>
              </a:rPr>
              <a:t>Month,</a:t>
            </a:r>
            <a:r>
              <a:rPr sz="2000" spc="-145" dirty="0">
                <a:latin typeface="Carlito"/>
                <a:cs typeface="Carlito"/>
              </a:rPr>
              <a:t> </a:t>
            </a:r>
            <a:r>
              <a:rPr sz="2000" spc="-5" dirty="0">
                <a:latin typeface="Carlito"/>
                <a:cs typeface="Carlito"/>
              </a:rPr>
              <a:t>Landing  </a:t>
            </a:r>
            <a:r>
              <a:rPr sz="2000" spc="-10" dirty="0">
                <a:latin typeface="Carlito"/>
                <a:cs typeface="Carlito"/>
              </a:rPr>
              <a:t>Outcome, Booster </a:t>
            </a:r>
            <a:r>
              <a:rPr sz="2000" spc="-40" dirty="0">
                <a:latin typeface="Carlito"/>
                <a:cs typeface="Carlito"/>
              </a:rPr>
              <a:t>Version, </a:t>
            </a:r>
            <a:r>
              <a:rPr sz="2000" spc="-25" dirty="0">
                <a:latin typeface="Carlito"/>
                <a:cs typeface="Carlito"/>
              </a:rPr>
              <a:t>Payload  </a:t>
            </a:r>
            <a:r>
              <a:rPr sz="2000" dirty="0">
                <a:latin typeface="Carlito"/>
                <a:cs typeface="Carlito"/>
              </a:rPr>
              <a:t>Mass </a:t>
            </a:r>
            <a:r>
              <a:rPr sz="2000" spc="-5" dirty="0">
                <a:latin typeface="Carlito"/>
                <a:cs typeface="Carlito"/>
              </a:rPr>
              <a:t>(kg), </a:t>
            </a:r>
            <a:r>
              <a:rPr sz="2000" dirty="0">
                <a:latin typeface="Carlito"/>
                <a:cs typeface="Carlito"/>
              </a:rPr>
              <a:t>and </a:t>
            </a:r>
            <a:r>
              <a:rPr sz="2000" spc="-5" dirty="0">
                <a:latin typeface="Carlito"/>
                <a:cs typeface="Carlito"/>
              </a:rPr>
              <a:t>Launch </a:t>
            </a:r>
            <a:r>
              <a:rPr sz="2000" spc="-20" dirty="0">
                <a:latin typeface="Carlito"/>
                <a:cs typeface="Carlito"/>
              </a:rPr>
              <a:t>site </a:t>
            </a:r>
            <a:r>
              <a:rPr sz="2000" spc="-5" dirty="0">
                <a:latin typeface="Carlito"/>
                <a:cs typeface="Carlito"/>
              </a:rPr>
              <a:t>of </a:t>
            </a:r>
            <a:r>
              <a:rPr sz="2000" dirty="0">
                <a:latin typeface="Carlito"/>
                <a:cs typeface="Carlito"/>
              </a:rPr>
              <a:t>2015  launches </a:t>
            </a:r>
            <a:r>
              <a:rPr sz="2000" spc="-10" dirty="0">
                <a:latin typeface="Carlito"/>
                <a:cs typeface="Carlito"/>
              </a:rPr>
              <a:t>where </a:t>
            </a:r>
            <a:r>
              <a:rPr sz="2000" spc="-25" dirty="0">
                <a:latin typeface="Carlito"/>
                <a:cs typeface="Carlito"/>
              </a:rPr>
              <a:t>stage </a:t>
            </a:r>
            <a:r>
              <a:rPr sz="2000" dirty="0">
                <a:latin typeface="Carlito"/>
                <a:cs typeface="Carlito"/>
              </a:rPr>
              <a:t>1 </a:t>
            </a:r>
            <a:r>
              <a:rPr sz="2000" spc="-20" dirty="0">
                <a:latin typeface="Carlito"/>
                <a:cs typeface="Carlito"/>
              </a:rPr>
              <a:t>failed </a:t>
            </a:r>
            <a:r>
              <a:rPr sz="2000" spc="-15" dirty="0">
                <a:latin typeface="Carlito"/>
                <a:cs typeface="Carlito"/>
              </a:rPr>
              <a:t>to </a:t>
            </a:r>
            <a:r>
              <a:rPr sz="2000" spc="-5" dirty="0">
                <a:latin typeface="Carlito"/>
                <a:cs typeface="Carlito"/>
              </a:rPr>
              <a:t>land  on </a:t>
            </a:r>
            <a:r>
              <a:rPr sz="2000" dirty="0">
                <a:latin typeface="Carlito"/>
                <a:cs typeface="Carlito"/>
              </a:rPr>
              <a:t>a </a:t>
            </a:r>
            <a:r>
              <a:rPr sz="2000" spc="-20" dirty="0">
                <a:latin typeface="Carlito"/>
                <a:cs typeface="Carlito"/>
              </a:rPr>
              <a:t>drone</a:t>
            </a:r>
            <a:r>
              <a:rPr sz="2000" spc="-80" dirty="0">
                <a:latin typeface="Carlito"/>
                <a:cs typeface="Carlito"/>
              </a:rPr>
              <a:t> </a:t>
            </a:r>
            <a:r>
              <a:rPr sz="2000" spc="-5" dirty="0">
                <a:latin typeface="Carlito"/>
                <a:cs typeface="Carlito"/>
              </a:rPr>
              <a:t>ship.</a:t>
            </a:r>
            <a:endParaRPr sz="2000" dirty="0">
              <a:latin typeface="Carlito"/>
              <a:cs typeface="Carlito"/>
            </a:endParaRPr>
          </a:p>
          <a:p>
            <a:pPr marL="12700">
              <a:lnSpc>
                <a:spcPct val="100000"/>
              </a:lnSpc>
              <a:spcBef>
                <a:spcPts val="1200"/>
              </a:spcBef>
            </a:pPr>
            <a:r>
              <a:rPr sz="2000" spc="-20" dirty="0">
                <a:latin typeface="Carlito"/>
                <a:cs typeface="Carlito"/>
              </a:rPr>
              <a:t>There were two </a:t>
            </a:r>
            <a:r>
              <a:rPr sz="2000" spc="-5" dirty="0">
                <a:latin typeface="Carlito"/>
                <a:cs typeface="Carlito"/>
              </a:rPr>
              <a:t>such</a:t>
            </a:r>
            <a:r>
              <a:rPr sz="2000" spc="-50" dirty="0">
                <a:latin typeface="Carlito"/>
                <a:cs typeface="Carlito"/>
              </a:rPr>
              <a:t> </a:t>
            </a:r>
            <a:r>
              <a:rPr sz="2000" spc="-5" dirty="0">
                <a:latin typeface="Carlito"/>
                <a:cs typeface="Carlito"/>
              </a:rPr>
              <a:t>occurrences.</a:t>
            </a:r>
            <a:endParaRPr sz="2000" dirty="0">
              <a:latin typeface="Carlito"/>
              <a:cs typeface="Carlito"/>
            </a:endParaRPr>
          </a:p>
        </p:txBody>
      </p:sp>
      <p:pic>
        <p:nvPicPr>
          <p:cNvPr id="7" name="Picture 6" descr="A screenshot of a computer&#10;&#10;Description automatically generated with medium confidence">
            <a:extLst>
              <a:ext uri="{FF2B5EF4-FFF2-40B4-BE49-F238E27FC236}">
                <a16:creationId xmlns:a16="http://schemas.microsoft.com/office/drawing/2014/main" xmlns="" id="{27D49347-C0E6-4AA9-B25C-30060E2444E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052" t="28660" r="6850" b="24844"/>
          <a:stretch/>
        </p:blipFill>
        <p:spPr>
          <a:xfrm>
            <a:off x="152400" y="1884069"/>
            <a:ext cx="6858000" cy="762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xmlns="" id="{B5CB2688-64E0-47C0-BA64-C6A7DC60F686}"/>
              </a:ext>
            </a:extLst>
          </p:cNvPr>
          <p:cNvPicPr>
            <a:picLocks noChangeAspect="1"/>
          </p:cNvPicPr>
          <p:nvPr/>
        </p:nvPicPr>
        <p:blipFill>
          <a:blip r:embed="rId3"/>
          <a:stretch>
            <a:fillRect/>
          </a:stretch>
        </p:blipFill>
        <p:spPr>
          <a:xfrm>
            <a:off x="1295400" y="3700933"/>
            <a:ext cx="4286588" cy="156178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9" name="Arrow: Right 7">
            <a:extLst>
              <a:ext uri="{FF2B5EF4-FFF2-40B4-BE49-F238E27FC236}">
                <a16:creationId xmlns:a16="http://schemas.microsoft.com/office/drawing/2014/main" xmlns="" id="{8316B8CA-7D59-4050-A066-9B5625E6A76F}"/>
              </a:ext>
            </a:extLst>
          </p:cNvPr>
          <p:cNvSpPr/>
          <p:nvPr/>
        </p:nvSpPr>
        <p:spPr>
          <a:xfrm rot="5400000">
            <a:off x="2849880" y="2877990"/>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3291" y="1737360"/>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3" name="object 3"/>
          <p:cNvSpPr txBox="1">
            <a:spLocks noGrp="1"/>
          </p:cNvSpPr>
          <p:nvPr>
            <p:ph type="title"/>
          </p:nvPr>
        </p:nvSpPr>
        <p:spPr>
          <a:xfrm>
            <a:off x="609601" y="341122"/>
            <a:ext cx="9677400" cy="1239520"/>
          </a:xfrm>
          <a:prstGeom prst="rect">
            <a:avLst/>
          </a:prstGeom>
        </p:spPr>
        <p:txBody>
          <a:bodyPr vert="horz" wrap="square" lIns="0" tIns="111125" rIns="0" bIns="0" rtlCol="0">
            <a:spAutoFit/>
          </a:bodyPr>
          <a:lstStyle/>
          <a:p>
            <a:pPr marL="12700" marR="5080">
              <a:lnSpc>
                <a:spcPts val="4400"/>
              </a:lnSpc>
              <a:spcBef>
                <a:spcPts val="875"/>
              </a:spcBef>
            </a:pPr>
            <a:r>
              <a:rPr sz="4300" b="1" spc="-380" dirty="0">
                <a:effectLst>
                  <a:outerShdw blurRad="38100" dist="38100" dir="2700000" algn="tl">
                    <a:srgbClr val="000000">
                      <a:alpha val="43137"/>
                    </a:srgbClr>
                  </a:outerShdw>
                </a:effectLst>
              </a:rPr>
              <a:t>Ranking </a:t>
            </a:r>
            <a:r>
              <a:rPr sz="4300" b="1" spc="-335" dirty="0">
                <a:effectLst>
                  <a:outerShdw blurRad="38100" dist="38100" dir="2700000" algn="tl">
                    <a:srgbClr val="000000">
                      <a:alpha val="43137"/>
                    </a:srgbClr>
                  </a:outerShdw>
                </a:effectLst>
              </a:rPr>
              <a:t>Counts </a:t>
            </a:r>
            <a:r>
              <a:rPr sz="4300" b="1" spc="-75" dirty="0">
                <a:effectLst>
                  <a:outerShdw blurRad="38100" dist="38100" dir="2700000" algn="tl">
                    <a:srgbClr val="000000">
                      <a:alpha val="43137"/>
                    </a:srgbClr>
                  </a:outerShdw>
                </a:effectLst>
              </a:rPr>
              <a:t>of </a:t>
            </a:r>
            <a:r>
              <a:rPr sz="4300" b="1" spc="-390" dirty="0">
                <a:effectLst>
                  <a:outerShdw blurRad="38100" dist="38100" dir="2700000" algn="tl">
                    <a:srgbClr val="000000">
                      <a:alpha val="43137"/>
                    </a:srgbClr>
                  </a:outerShdw>
                </a:effectLst>
              </a:rPr>
              <a:t>Successful</a:t>
            </a:r>
            <a:r>
              <a:rPr sz="4300" b="1" spc="-844" dirty="0">
                <a:effectLst>
                  <a:outerShdw blurRad="38100" dist="38100" dir="2700000" algn="tl">
                    <a:srgbClr val="000000">
                      <a:alpha val="43137"/>
                    </a:srgbClr>
                  </a:outerShdw>
                </a:effectLst>
              </a:rPr>
              <a:t> </a:t>
            </a:r>
            <a:r>
              <a:rPr sz="4300" b="1" spc="-370" dirty="0">
                <a:effectLst>
                  <a:outerShdw blurRad="38100" dist="38100" dir="2700000" algn="tl">
                    <a:srgbClr val="000000">
                      <a:alpha val="43137"/>
                    </a:srgbClr>
                  </a:outerShdw>
                </a:effectLst>
              </a:rPr>
              <a:t>Landings  </a:t>
            </a:r>
            <a:r>
              <a:rPr sz="4300" b="1" spc="-290" dirty="0">
                <a:effectLst>
                  <a:outerShdw blurRad="38100" dist="38100" dir="2700000" algn="tl">
                    <a:srgbClr val="000000">
                      <a:alpha val="43137"/>
                    </a:srgbClr>
                  </a:outerShdw>
                </a:effectLst>
              </a:rPr>
              <a:t>Between </a:t>
            </a:r>
            <a:r>
              <a:rPr sz="4300" b="1" spc="-280" dirty="0">
                <a:effectLst>
                  <a:outerShdw blurRad="38100" dist="38100" dir="2700000" algn="tl">
                    <a:srgbClr val="000000">
                      <a:alpha val="43137"/>
                    </a:srgbClr>
                  </a:outerShdw>
                </a:effectLst>
              </a:rPr>
              <a:t>2010-06-04 </a:t>
            </a:r>
            <a:r>
              <a:rPr sz="4300" b="1" spc="-285" dirty="0">
                <a:effectLst>
                  <a:outerShdw blurRad="38100" dist="38100" dir="2700000" algn="tl">
                    <a:srgbClr val="000000">
                      <a:alpha val="43137"/>
                    </a:srgbClr>
                  </a:outerShdw>
                </a:effectLst>
              </a:rPr>
              <a:t>and</a:t>
            </a:r>
            <a:r>
              <a:rPr sz="4300" b="1" spc="-745" dirty="0">
                <a:effectLst>
                  <a:outerShdw blurRad="38100" dist="38100" dir="2700000" algn="tl">
                    <a:srgbClr val="000000">
                      <a:alpha val="43137"/>
                    </a:srgbClr>
                  </a:outerShdw>
                </a:effectLst>
              </a:rPr>
              <a:t> </a:t>
            </a:r>
            <a:r>
              <a:rPr sz="4300" b="1" spc="-295" dirty="0">
                <a:effectLst>
                  <a:outerShdw blurRad="38100" dist="38100" dir="2700000" algn="tl">
                    <a:srgbClr val="000000">
                      <a:alpha val="43137"/>
                    </a:srgbClr>
                  </a:outerShdw>
                </a:effectLst>
              </a:rPr>
              <a:t>2017-03-20</a:t>
            </a:r>
            <a:endParaRPr sz="4300" b="1" dirty="0">
              <a:effectLst>
                <a:outerShdw blurRad="38100" dist="38100" dir="2700000" algn="tl">
                  <a:srgbClr val="000000">
                    <a:alpha val="43137"/>
                  </a:srgbClr>
                </a:outerShdw>
              </a:effectLst>
            </a:endParaRPr>
          </a:p>
        </p:txBody>
      </p:sp>
      <p:sp>
        <p:nvSpPr>
          <p:cNvPr id="6" name="object 6"/>
          <p:cNvSpPr txBox="1">
            <a:spLocks noGrp="1"/>
          </p:cNvSpPr>
          <p:nvPr>
            <p:ph type="sldNum" sz="quarter" idx="12"/>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35</a:t>
            </a:fld>
            <a:endParaRPr dirty="0"/>
          </a:p>
        </p:txBody>
      </p:sp>
      <p:sp>
        <p:nvSpPr>
          <p:cNvPr id="4" name="object 4"/>
          <p:cNvSpPr txBox="1"/>
          <p:nvPr/>
        </p:nvSpPr>
        <p:spPr>
          <a:xfrm>
            <a:off x="7010400" y="2971800"/>
            <a:ext cx="4707890" cy="2660728"/>
          </a:xfrm>
          <a:prstGeom prst="rect">
            <a:avLst/>
          </a:prstGeom>
        </p:spPr>
        <p:txBody>
          <a:bodyPr vert="horz" wrap="square" lIns="0" tIns="38100" rIns="0" bIns="0" rtlCol="0">
            <a:spAutoFit/>
          </a:bodyPr>
          <a:lstStyle/>
          <a:p>
            <a:pPr marL="12700" marR="5080">
              <a:lnSpc>
                <a:spcPct val="91800"/>
              </a:lnSpc>
              <a:spcBef>
                <a:spcPts val="300"/>
              </a:spcBef>
            </a:pPr>
            <a:r>
              <a:rPr sz="2000" spc="-5" dirty="0">
                <a:latin typeface="Carlito"/>
                <a:cs typeface="Carlito"/>
              </a:rPr>
              <a:t>This </a:t>
            </a:r>
            <a:r>
              <a:rPr sz="2000" dirty="0">
                <a:latin typeface="Carlito"/>
                <a:cs typeface="Carlito"/>
              </a:rPr>
              <a:t>query </a:t>
            </a:r>
            <a:r>
              <a:rPr sz="2000" spc="-5" dirty="0">
                <a:latin typeface="Carlito"/>
                <a:cs typeface="Carlito"/>
              </a:rPr>
              <a:t>returns </a:t>
            </a:r>
            <a:r>
              <a:rPr sz="2000" dirty="0">
                <a:latin typeface="Carlito"/>
                <a:cs typeface="Carlito"/>
              </a:rPr>
              <a:t>a </a:t>
            </a:r>
            <a:r>
              <a:rPr sz="2000" spc="-20" dirty="0">
                <a:latin typeface="Carlito"/>
                <a:cs typeface="Carlito"/>
              </a:rPr>
              <a:t>list </a:t>
            </a:r>
            <a:r>
              <a:rPr sz="2000" spc="-5" dirty="0">
                <a:latin typeface="Carlito"/>
                <a:cs typeface="Carlito"/>
              </a:rPr>
              <a:t>of successful</a:t>
            </a:r>
            <a:r>
              <a:rPr sz="2000" spc="-125" dirty="0">
                <a:latin typeface="Carlito"/>
                <a:cs typeface="Carlito"/>
              </a:rPr>
              <a:t> </a:t>
            </a:r>
            <a:r>
              <a:rPr sz="2000" dirty="0">
                <a:latin typeface="Carlito"/>
                <a:cs typeface="Carlito"/>
              </a:rPr>
              <a:t>landings  and </a:t>
            </a:r>
            <a:r>
              <a:rPr sz="2000" spc="-5" dirty="0">
                <a:latin typeface="Carlito"/>
                <a:cs typeface="Carlito"/>
              </a:rPr>
              <a:t>between </a:t>
            </a:r>
            <a:r>
              <a:rPr sz="2000" dirty="0">
                <a:latin typeface="Carlito"/>
                <a:cs typeface="Carlito"/>
              </a:rPr>
              <a:t>2010-06-04 and 2017-03-20  </a:t>
            </a:r>
            <a:r>
              <a:rPr sz="2000" spc="-25" dirty="0">
                <a:latin typeface="Carlito"/>
                <a:cs typeface="Carlito"/>
              </a:rPr>
              <a:t>inclusively.</a:t>
            </a:r>
            <a:endParaRPr sz="2000" dirty="0">
              <a:latin typeface="Carlito"/>
              <a:cs typeface="Carlito"/>
            </a:endParaRPr>
          </a:p>
          <a:p>
            <a:pPr marL="12700" marR="464184">
              <a:lnSpc>
                <a:spcPct val="91800"/>
              </a:lnSpc>
              <a:spcBef>
                <a:spcPts val="1395"/>
              </a:spcBef>
            </a:pPr>
            <a:r>
              <a:rPr sz="2000" spc="-20" dirty="0">
                <a:latin typeface="Carlito"/>
                <a:cs typeface="Carlito"/>
              </a:rPr>
              <a:t>There </a:t>
            </a:r>
            <a:r>
              <a:rPr sz="2000" spc="-15" dirty="0">
                <a:latin typeface="Carlito"/>
                <a:cs typeface="Carlito"/>
              </a:rPr>
              <a:t>are two </a:t>
            </a:r>
            <a:r>
              <a:rPr sz="2000" dirty="0">
                <a:latin typeface="Carlito"/>
                <a:cs typeface="Carlito"/>
              </a:rPr>
              <a:t>types </a:t>
            </a:r>
            <a:r>
              <a:rPr sz="2000" spc="-5" dirty="0">
                <a:latin typeface="Carlito"/>
                <a:cs typeface="Carlito"/>
              </a:rPr>
              <a:t>of successful</a:t>
            </a:r>
            <a:r>
              <a:rPr sz="2000" spc="-95" dirty="0">
                <a:latin typeface="Carlito"/>
                <a:cs typeface="Carlito"/>
              </a:rPr>
              <a:t> </a:t>
            </a:r>
            <a:r>
              <a:rPr sz="2000" dirty="0">
                <a:latin typeface="Carlito"/>
                <a:cs typeface="Carlito"/>
              </a:rPr>
              <a:t>landing  </a:t>
            </a:r>
            <a:r>
              <a:rPr sz="2000" spc="-20" dirty="0">
                <a:latin typeface="Carlito"/>
                <a:cs typeface="Carlito"/>
              </a:rPr>
              <a:t>outcomes: drone </a:t>
            </a:r>
            <a:r>
              <a:rPr sz="2000" spc="-5" dirty="0">
                <a:latin typeface="Carlito"/>
                <a:cs typeface="Carlito"/>
              </a:rPr>
              <a:t>ship </a:t>
            </a:r>
            <a:r>
              <a:rPr sz="2000" dirty="0">
                <a:latin typeface="Carlito"/>
                <a:cs typeface="Carlito"/>
              </a:rPr>
              <a:t>and </a:t>
            </a:r>
            <a:r>
              <a:rPr sz="2000" spc="-15" dirty="0">
                <a:latin typeface="Carlito"/>
                <a:cs typeface="Carlito"/>
              </a:rPr>
              <a:t>ground </a:t>
            </a:r>
            <a:r>
              <a:rPr sz="2000" spc="-5" dirty="0">
                <a:latin typeface="Carlito"/>
                <a:cs typeface="Carlito"/>
              </a:rPr>
              <a:t>pad  </a:t>
            </a:r>
            <a:r>
              <a:rPr sz="2000" dirty="0">
                <a:latin typeface="Carlito"/>
                <a:cs typeface="Carlito"/>
              </a:rPr>
              <a:t>landings.</a:t>
            </a:r>
          </a:p>
          <a:p>
            <a:pPr marL="12700" marR="561975">
              <a:lnSpc>
                <a:spcPts val="2300"/>
              </a:lnSpc>
              <a:spcBef>
                <a:spcPts val="1160"/>
              </a:spcBef>
            </a:pPr>
            <a:r>
              <a:rPr sz="2000" spc="-20" dirty="0">
                <a:latin typeface="Carlito"/>
                <a:cs typeface="Carlito"/>
              </a:rPr>
              <a:t>There were </a:t>
            </a:r>
            <a:r>
              <a:rPr sz="2000" dirty="0">
                <a:latin typeface="Carlito"/>
                <a:cs typeface="Carlito"/>
              </a:rPr>
              <a:t>8 </a:t>
            </a:r>
            <a:r>
              <a:rPr sz="2000" spc="-5" dirty="0">
                <a:latin typeface="Carlito"/>
                <a:cs typeface="Carlito"/>
              </a:rPr>
              <a:t>successful </a:t>
            </a:r>
            <a:r>
              <a:rPr sz="2000" dirty="0">
                <a:latin typeface="Carlito"/>
                <a:cs typeface="Carlito"/>
              </a:rPr>
              <a:t>landings in</a:t>
            </a:r>
            <a:r>
              <a:rPr sz="2000" spc="-135" dirty="0">
                <a:latin typeface="Carlito"/>
                <a:cs typeface="Carlito"/>
              </a:rPr>
              <a:t> </a:t>
            </a:r>
            <a:r>
              <a:rPr sz="2000" spc="-25" dirty="0">
                <a:latin typeface="Carlito"/>
                <a:cs typeface="Carlito"/>
              </a:rPr>
              <a:t>total  </a:t>
            </a:r>
            <a:r>
              <a:rPr sz="2000" spc="-5" dirty="0">
                <a:latin typeface="Carlito"/>
                <a:cs typeface="Carlito"/>
              </a:rPr>
              <a:t>during </a:t>
            </a:r>
            <a:r>
              <a:rPr sz="2000" dirty="0">
                <a:latin typeface="Carlito"/>
                <a:cs typeface="Carlito"/>
              </a:rPr>
              <a:t>this </a:t>
            </a:r>
            <a:r>
              <a:rPr sz="2000" spc="-5" dirty="0">
                <a:latin typeface="Carlito"/>
                <a:cs typeface="Carlito"/>
              </a:rPr>
              <a:t>time</a:t>
            </a:r>
            <a:r>
              <a:rPr sz="2000" spc="-85" dirty="0">
                <a:latin typeface="Carlito"/>
                <a:cs typeface="Carlito"/>
              </a:rPr>
              <a:t> </a:t>
            </a:r>
            <a:r>
              <a:rPr sz="2000" spc="-5" dirty="0">
                <a:latin typeface="Carlito"/>
                <a:cs typeface="Carlito"/>
              </a:rPr>
              <a:t>period</a:t>
            </a:r>
            <a:endParaRPr sz="2000" dirty="0">
              <a:latin typeface="Carlito"/>
              <a:cs typeface="Carlito"/>
            </a:endParaRPr>
          </a:p>
        </p:txBody>
      </p:sp>
      <p:pic>
        <p:nvPicPr>
          <p:cNvPr id="7" name="Picture 6" descr="Text&#10;&#10;Description automatically generated">
            <a:extLst>
              <a:ext uri="{FF2B5EF4-FFF2-40B4-BE49-F238E27FC236}">
                <a16:creationId xmlns:a16="http://schemas.microsoft.com/office/drawing/2014/main" xmlns="" id="{E1ACC389-5CD4-4704-8926-D2C2BC056C9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825" t="23063" r="12023" b="19215"/>
          <a:stretch/>
        </p:blipFill>
        <p:spPr>
          <a:xfrm>
            <a:off x="192775" y="1959850"/>
            <a:ext cx="6477000" cy="1143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xmlns="" id="{560491BC-24C6-41C4-B191-B66AC1EDF4AD}"/>
              </a:ext>
            </a:extLst>
          </p:cNvPr>
          <p:cNvPicPr>
            <a:picLocks noChangeAspect="1"/>
          </p:cNvPicPr>
          <p:nvPr/>
        </p:nvPicPr>
        <p:blipFill>
          <a:blip r:embed="rId3"/>
          <a:stretch>
            <a:fillRect/>
          </a:stretch>
        </p:blipFill>
        <p:spPr>
          <a:xfrm>
            <a:off x="1613916" y="4081258"/>
            <a:ext cx="2895600" cy="2569729"/>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9" name="Arrow: Right 7">
            <a:extLst>
              <a:ext uri="{FF2B5EF4-FFF2-40B4-BE49-F238E27FC236}">
                <a16:creationId xmlns:a16="http://schemas.microsoft.com/office/drawing/2014/main" xmlns="" id="{00593BBD-21D6-4EFD-BA6D-CF55DBAFE911}"/>
              </a:ext>
            </a:extLst>
          </p:cNvPr>
          <p:cNvSpPr/>
          <p:nvPr/>
        </p:nvSpPr>
        <p:spPr>
          <a:xfrm rot="5400000">
            <a:off x="2572512" y="3425938"/>
            <a:ext cx="978408" cy="3322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prstClr val="white"/>
                </a:solidFill>
              </a:rPr>
              <a:t>Section 3</a:t>
            </a:r>
          </a:p>
        </p:txBody>
      </p:sp>
    </p:spTree>
    <p:extLst>
      <p:ext uri="{BB962C8B-B14F-4D97-AF65-F5344CB8AC3E}">
        <p14:creationId xmlns:p14="http://schemas.microsoft.com/office/powerpoint/2010/main" val="4577384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626618" rIns="0" bIns="0" rtlCol="0">
            <a:spAutoFit/>
          </a:bodyPr>
          <a:lstStyle/>
          <a:p>
            <a:pPr marL="168910">
              <a:lnSpc>
                <a:spcPct val="100000"/>
              </a:lnSpc>
              <a:spcBef>
                <a:spcPts val="100"/>
              </a:spcBef>
              <a:tabLst>
                <a:tab pos="10140315" algn="l"/>
              </a:tabLst>
            </a:pPr>
            <a:r>
              <a:rPr u="heavy" spc="-370" dirty="0">
                <a:uFill>
                  <a:solidFill>
                    <a:srgbClr val="7D7D7D"/>
                  </a:solidFill>
                </a:uFill>
              </a:rPr>
              <a:t>Launch </a:t>
            </a:r>
            <a:r>
              <a:rPr u="heavy" spc="-325" dirty="0">
                <a:uFill>
                  <a:solidFill>
                    <a:srgbClr val="7D7D7D"/>
                  </a:solidFill>
                </a:uFill>
              </a:rPr>
              <a:t>Site</a:t>
            </a:r>
            <a:r>
              <a:rPr u="heavy" spc="-450" dirty="0">
                <a:uFill>
                  <a:solidFill>
                    <a:srgbClr val="7D7D7D"/>
                  </a:solidFill>
                </a:uFill>
              </a:rPr>
              <a:t> </a:t>
            </a:r>
            <a:r>
              <a:rPr u="heavy" spc="-305" dirty="0">
                <a:uFill>
                  <a:solidFill>
                    <a:srgbClr val="7D7D7D"/>
                  </a:solidFill>
                </a:uFill>
              </a:rPr>
              <a:t>Locations	</a:t>
            </a:r>
          </a:p>
        </p:txBody>
      </p:sp>
      <p:sp>
        <p:nvSpPr>
          <p:cNvPr id="5" name="object 5"/>
          <p:cNvSpPr txBox="1">
            <a:spLocks noGrp="1"/>
          </p:cNvSpPr>
          <p:nvPr>
            <p:ph type="sldNum" sz="quarter" idx="12"/>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37</a:t>
            </a:fld>
            <a:endParaRPr dirty="0"/>
          </a:p>
        </p:txBody>
      </p:sp>
      <p:sp>
        <p:nvSpPr>
          <p:cNvPr id="3" name="object 3"/>
          <p:cNvSpPr txBox="1"/>
          <p:nvPr/>
        </p:nvSpPr>
        <p:spPr>
          <a:xfrm>
            <a:off x="820013" y="5535879"/>
            <a:ext cx="9882505" cy="919482"/>
          </a:xfrm>
          <a:prstGeom prst="rect">
            <a:avLst/>
          </a:prstGeom>
        </p:spPr>
        <p:txBody>
          <a:bodyPr vert="horz" wrap="square" lIns="0" tIns="34290" rIns="0" bIns="0" rtlCol="0">
            <a:spAutoFit/>
          </a:bodyPr>
          <a:lstStyle/>
          <a:p>
            <a:pPr marL="12700" marR="5080">
              <a:lnSpc>
                <a:spcPts val="2290"/>
              </a:lnSpc>
              <a:spcBef>
                <a:spcPts val="270"/>
              </a:spcBef>
            </a:pPr>
            <a:r>
              <a:rPr sz="2000" spc="-5" dirty="0">
                <a:latin typeface="Carlito"/>
                <a:cs typeface="Carlito"/>
              </a:rPr>
              <a:t>The left </a:t>
            </a:r>
            <a:r>
              <a:rPr sz="2000" dirty="0">
                <a:latin typeface="Carlito"/>
                <a:cs typeface="Carlito"/>
              </a:rPr>
              <a:t>map </a:t>
            </a:r>
            <a:r>
              <a:rPr sz="2000" spc="-15" dirty="0">
                <a:latin typeface="Carlito"/>
                <a:cs typeface="Carlito"/>
              </a:rPr>
              <a:t>shows </a:t>
            </a:r>
            <a:r>
              <a:rPr sz="2000" dirty="0">
                <a:latin typeface="Carlito"/>
                <a:cs typeface="Carlito"/>
              </a:rPr>
              <a:t>all launch </a:t>
            </a:r>
            <a:r>
              <a:rPr sz="2000" spc="-20" dirty="0">
                <a:latin typeface="Carlito"/>
                <a:cs typeface="Carlito"/>
              </a:rPr>
              <a:t>sites </a:t>
            </a:r>
            <a:r>
              <a:rPr sz="2000" spc="-25" dirty="0">
                <a:latin typeface="Carlito"/>
                <a:cs typeface="Carlito"/>
              </a:rPr>
              <a:t>relative </a:t>
            </a:r>
            <a:r>
              <a:rPr sz="2000" spc="-5" dirty="0">
                <a:latin typeface="Carlito"/>
                <a:cs typeface="Carlito"/>
              </a:rPr>
              <a:t>US </a:t>
            </a:r>
            <a:r>
              <a:rPr sz="2000" dirty="0">
                <a:latin typeface="Carlito"/>
                <a:cs typeface="Carlito"/>
              </a:rPr>
              <a:t>map. </a:t>
            </a:r>
            <a:r>
              <a:rPr sz="2000" spc="-5" dirty="0">
                <a:latin typeface="Carlito"/>
                <a:cs typeface="Carlito"/>
              </a:rPr>
              <a:t>The right </a:t>
            </a:r>
            <a:r>
              <a:rPr sz="2000" dirty="0">
                <a:latin typeface="Carlito"/>
                <a:cs typeface="Carlito"/>
              </a:rPr>
              <a:t>map </a:t>
            </a:r>
            <a:r>
              <a:rPr sz="2000" spc="-15" dirty="0">
                <a:latin typeface="Carlito"/>
                <a:cs typeface="Carlito"/>
              </a:rPr>
              <a:t>shows </a:t>
            </a:r>
            <a:r>
              <a:rPr sz="2000" dirty="0">
                <a:latin typeface="Carlito"/>
                <a:cs typeface="Carlito"/>
              </a:rPr>
              <a:t>the </a:t>
            </a:r>
            <a:r>
              <a:rPr sz="2000" spc="-20" dirty="0">
                <a:latin typeface="Carlito"/>
                <a:cs typeface="Carlito"/>
              </a:rPr>
              <a:t>two </a:t>
            </a:r>
            <a:r>
              <a:rPr sz="2000" spc="-5" dirty="0">
                <a:latin typeface="Carlito"/>
                <a:cs typeface="Carlito"/>
              </a:rPr>
              <a:t>Florida </a:t>
            </a:r>
            <a:r>
              <a:rPr sz="2000" dirty="0">
                <a:latin typeface="Carlito"/>
                <a:cs typeface="Carlito"/>
              </a:rPr>
              <a:t>launch  </a:t>
            </a:r>
            <a:r>
              <a:rPr sz="2000" spc="-20" dirty="0">
                <a:latin typeface="Carlito"/>
                <a:cs typeface="Carlito"/>
              </a:rPr>
              <a:t>sites </a:t>
            </a:r>
            <a:r>
              <a:rPr sz="2000" spc="-5" dirty="0">
                <a:latin typeface="Carlito"/>
                <a:cs typeface="Carlito"/>
              </a:rPr>
              <a:t>since they </a:t>
            </a:r>
            <a:r>
              <a:rPr sz="2000" spc="-20" dirty="0">
                <a:latin typeface="Carlito"/>
                <a:cs typeface="Carlito"/>
              </a:rPr>
              <a:t>are </a:t>
            </a:r>
            <a:r>
              <a:rPr sz="2000" spc="-15" dirty="0">
                <a:latin typeface="Carlito"/>
                <a:cs typeface="Carlito"/>
              </a:rPr>
              <a:t>very </a:t>
            </a:r>
            <a:r>
              <a:rPr sz="2000" dirty="0">
                <a:latin typeface="Carlito"/>
                <a:cs typeface="Carlito"/>
              </a:rPr>
              <a:t>close </a:t>
            </a:r>
            <a:r>
              <a:rPr sz="2000" spc="-20" dirty="0">
                <a:latin typeface="Carlito"/>
                <a:cs typeface="Carlito"/>
              </a:rPr>
              <a:t>to </a:t>
            </a:r>
            <a:r>
              <a:rPr sz="2000" dirty="0">
                <a:latin typeface="Carlito"/>
                <a:cs typeface="Carlito"/>
              </a:rPr>
              <a:t>each </a:t>
            </a:r>
            <a:r>
              <a:rPr sz="2000" spc="-65" dirty="0">
                <a:latin typeface="Carlito"/>
                <a:cs typeface="Carlito"/>
              </a:rPr>
              <a:t>other. </a:t>
            </a:r>
            <a:r>
              <a:rPr sz="2000" dirty="0">
                <a:latin typeface="Carlito"/>
                <a:cs typeface="Carlito"/>
              </a:rPr>
              <a:t>All launch </a:t>
            </a:r>
            <a:r>
              <a:rPr sz="2000" spc="-20" dirty="0">
                <a:latin typeface="Carlito"/>
                <a:cs typeface="Carlito"/>
              </a:rPr>
              <a:t>sites are </a:t>
            </a:r>
            <a:r>
              <a:rPr sz="2000" spc="-5" dirty="0">
                <a:latin typeface="Carlito"/>
                <a:cs typeface="Carlito"/>
              </a:rPr>
              <a:t>near </a:t>
            </a:r>
            <a:r>
              <a:rPr sz="2000" dirty="0">
                <a:latin typeface="Carlito"/>
                <a:cs typeface="Carlito"/>
              </a:rPr>
              <a:t>the</a:t>
            </a:r>
            <a:r>
              <a:rPr sz="2000" spc="125" dirty="0">
                <a:latin typeface="Carlito"/>
                <a:cs typeface="Carlito"/>
              </a:rPr>
              <a:t> </a:t>
            </a:r>
            <a:r>
              <a:rPr sz="2000" spc="-5" dirty="0">
                <a:latin typeface="Carlito"/>
                <a:cs typeface="Carlito"/>
              </a:rPr>
              <a:t>ocean.</a:t>
            </a:r>
            <a:endParaRPr sz="2000" dirty="0">
              <a:latin typeface="Carlito"/>
              <a:cs typeface="Carlito"/>
            </a:endParaRPr>
          </a:p>
        </p:txBody>
      </p:sp>
      <p:sp>
        <p:nvSpPr>
          <p:cNvPr id="4" name="object 4"/>
          <p:cNvSpPr/>
          <p:nvPr/>
        </p:nvSpPr>
        <p:spPr>
          <a:xfrm>
            <a:off x="854963" y="1796795"/>
            <a:ext cx="10279380" cy="361492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400" y="76200"/>
            <a:ext cx="11049000" cy="1279068"/>
          </a:xfrm>
          <a:prstGeom prst="rect">
            <a:avLst/>
          </a:prstGeom>
        </p:spPr>
        <p:txBody>
          <a:bodyPr vert="horz" wrap="square" lIns="0" tIns="626618" rIns="0" bIns="0" rtlCol="0">
            <a:spAutoFit/>
          </a:bodyPr>
          <a:lstStyle/>
          <a:p>
            <a:pPr marL="168910">
              <a:lnSpc>
                <a:spcPct val="100000"/>
              </a:lnSpc>
              <a:spcBef>
                <a:spcPts val="100"/>
              </a:spcBef>
              <a:tabLst>
                <a:tab pos="10140315" algn="l"/>
              </a:tabLst>
            </a:pPr>
            <a:r>
              <a:rPr u="heavy" spc="-320" dirty="0">
                <a:uFill>
                  <a:solidFill>
                    <a:srgbClr val="7D7D7D"/>
                  </a:solidFill>
                </a:uFill>
              </a:rPr>
              <a:t>Color-Coded </a:t>
            </a:r>
            <a:r>
              <a:rPr u="heavy" spc="-370" dirty="0" smtClean="0">
                <a:uFill>
                  <a:solidFill>
                    <a:srgbClr val="7D7D7D"/>
                  </a:solidFill>
                </a:uFill>
              </a:rPr>
              <a:t>Launch</a:t>
            </a:r>
            <a:r>
              <a:rPr lang="en-US" u="heavy" spc="-530" dirty="0">
                <a:uFill>
                  <a:solidFill>
                    <a:srgbClr val="7D7D7D"/>
                  </a:solidFill>
                </a:uFill>
              </a:rPr>
              <a:t> </a:t>
            </a:r>
            <a:r>
              <a:rPr u="heavy" spc="-270" dirty="0" smtClean="0">
                <a:uFill>
                  <a:solidFill>
                    <a:srgbClr val="7D7D7D"/>
                  </a:solidFill>
                </a:uFill>
              </a:rPr>
              <a:t>Markers</a:t>
            </a:r>
            <a:r>
              <a:rPr u="heavy" spc="-270" dirty="0">
                <a:uFill>
                  <a:solidFill>
                    <a:srgbClr val="7D7D7D"/>
                  </a:solidFill>
                </a:uFill>
              </a:rPr>
              <a:t>	</a:t>
            </a:r>
          </a:p>
        </p:txBody>
      </p:sp>
      <p:sp>
        <p:nvSpPr>
          <p:cNvPr id="5" name="object 5"/>
          <p:cNvSpPr txBox="1">
            <a:spLocks noGrp="1"/>
          </p:cNvSpPr>
          <p:nvPr>
            <p:ph type="sldNum" sz="quarter" idx="12"/>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38</a:t>
            </a:fld>
            <a:endParaRPr dirty="0"/>
          </a:p>
        </p:txBody>
      </p:sp>
      <p:sp>
        <p:nvSpPr>
          <p:cNvPr id="3" name="object 3"/>
          <p:cNvSpPr txBox="1"/>
          <p:nvPr/>
        </p:nvSpPr>
        <p:spPr>
          <a:xfrm>
            <a:off x="381000" y="6019800"/>
            <a:ext cx="12115800" cy="602729"/>
          </a:xfrm>
          <a:prstGeom prst="rect">
            <a:avLst/>
          </a:prstGeom>
        </p:spPr>
        <p:txBody>
          <a:bodyPr vert="horz" wrap="square" lIns="0" tIns="12700" rIns="0" bIns="0" rtlCol="0">
            <a:spAutoFit/>
          </a:bodyPr>
          <a:lstStyle/>
          <a:p>
            <a:pPr marL="12700">
              <a:lnSpc>
                <a:spcPts val="2305"/>
              </a:lnSpc>
              <a:spcBef>
                <a:spcPts val="100"/>
              </a:spcBef>
            </a:pPr>
            <a:r>
              <a:rPr sz="2000" spc="-25" dirty="0">
                <a:latin typeface="Carlito"/>
                <a:cs typeface="Carlito"/>
              </a:rPr>
              <a:t>Clusters </a:t>
            </a:r>
            <a:r>
              <a:rPr sz="2000" spc="-5" dirty="0">
                <a:latin typeface="Carlito"/>
                <a:cs typeface="Carlito"/>
              </a:rPr>
              <a:t>on </a:t>
            </a:r>
            <a:r>
              <a:rPr sz="2000" spc="-15" dirty="0">
                <a:latin typeface="Carlito"/>
                <a:cs typeface="Carlito"/>
              </a:rPr>
              <a:t>Folium </a:t>
            </a:r>
            <a:r>
              <a:rPr sz="2000" dirty="0">
                <a:latin typeface="Carlito"/>
                <a:cs typeface="Carlito"/>
              </a:rPr>
              <a:t>map </a:t>
            </a:r>
            <a:r>
              <a:rPr sz="2000" spc="-5" dirty="0">
                <a:latin typeface="Carlito"/>
                <a:cs typeface="Carlito"/>
              </a:rPr>
              <a:t>can </a:t>
            </a:r>
            <a:r>
              <a:rPr sz="2000" dirty="0">
                <a:latin typeface="Carlito"/>
                <a:cs typeface="Carlito"/>
              </a:rPr>
              <a:t>be </a:t>
            </a:r>
            <a:r>
              <a:rPr sz="2000" spc="-20" dirty="0">
                <a:latin typeface="Carlito"/>
                <a:cs typeface="Carlito"/>
              </a:rPr>
              <a:t>clicked </a:t>
            </a:r>
            <a:r>
              <a:rPr sz="2000" spc="-5" dirty="0">
                <a:latin typeface="Carlito"/>
                <a:cs typeface="Carlito"/>
              </a:rPr>
              <a:t>on </a:t>
            </a:r>
            <a:r>
              <a:rPr sz="2000" spc="-20" dirty="0">
                <a:latin typeface="Carlito"/>
                <a:cs typeface="Carlito"/>
              </a:rPr>
              <a:t>to display </a:t>
            </a:r>
            <a:r>
              <a:rPr sz="2000" dirty="0">
                <a:latin typeface="Carlito"/>
                <a:cs typeface="Carlito"/>
              </a:rPr>
              <a:t>each </a:t>
            </a:r>
            <a:r>
              <a:rPr sz="2000" spc="-5" dirty="0">
                <a:latin typeface="Carlito"/>
                <a:cs typeface="Carlito"/>
              </a:rPr>
              <a:t>successful </a:t>
            </a:r>
            <a:r>
              <a:rPr sz="2000" dirty="0">
                <a:latin typeface="Carlito"/>
                <a:cs typeface="Carlito"/>
              </a:rPr>
              <a:t>landing </a:t>
            </a:r>
            <a:r>
              <a:rPr sz="2000" spc="-5" dirty="0">
                <a:latin typeface="Carlito"/>
                <a:cs typeface="Carlito"/>
              </a:rPr>
              <a:t>(green icon) </a:t>
            </a:r>
            <a:r>
              <a:rPr sz="2000" dirty="0">
                <a:latin typeface="Carlito"/>
                <a:cs typeface="Carlito"/>
              </a:rPr>
              <a:t>and</a:t>
            </a:r>
            <a:r>
              <a:rPr sz="2000" spc="5" dirty="0">
                <a:latin typeface="Carlito"/>
                <a:cs typeface="Carlito"/>
              </a:rPr>
              <a:t> </a:t>
            </a:r>
            <a:r>
              <a:rPr sz="2000" spc="-20" dirty="0">
                <a:latin typeface="Carlito"/>
                <a:cs typeface="Carlito"/>
              </a:rPr>
              <a:t>failed</a:t>
            </a:r>
            <a:endParaRPr sz="2000" dirty="0">
              <a:latin typeface="Carlito"/>
              <a:cs typeface="Carlito"/>
            </a:endParaRPr>
          </a:p>
          <a:p>
            <a:pPr marL="12700">
              <a:lnSpc>
                <a:spcPts val="2305"/>
              </a:lnSpc>
            </a:pPr>
            <a:r>
              <a:rPr sz="2000" spc="-5" dirty="0">
                <a:latin typeface="Carlito"/>
                <a:cs typeface="Carlito"/>
              </a:rPr>
              <a:t>landing </a:t>
            </a:r>
            <a:r>
              <a:rPr sz="2000" spc="-15" dirty="0">
                <a:latin typeface="Carlito"/>
                <a:cs typeface="Carlito"/>
              </a:rPr>
              <a:t>(red </a:t>
            </a:r>
            <a:r>
              <a:rPr sz="2000" spc="-5" dirty="0">
                <a:latin typeface="Carlito"/>
                <a:cs typeface="Carlito"/>
              </a:rPr>
              <a:t>icon). </a:t>
            </a:r>
            <a:r>
              <a:rPr sz="2000" dirty="0">
                <a:latin typeface="Carlito"/>
                <a:cs typeface="Carlito"/>
              </a:rPr>
              <a:t>In this </a:t>
            </a:r>
            <a:r>
              <a:rPr sz="2000" spc="-25" dirty="0">
                <a:latin typeface="Carlito"/>
                <a:cs typeface="Carlito"/>
              </a:rPr>
              <a:t>example </a:t>
            </a:r>
            <a:r>
              <a:rPr sz="2000" spc="-40" dirty="0">
                <a:latin typeface="Carlito"/>
                <a:cs typeface="Carlito"/>
              </a:rPr>
              <a:t>VAFB </a:t>
            </a:r>
            <a:r>
              <a:rPr sz="2000" spc="-5" dirty="0">
                <a:latin typeface="Carlito"/>
                <a:cs typeface="Carlito"/>
              </a:rPr>
              <a:t>SLC-4E </a:t>
            </a:r>
            <a:r>
              <a:rPr sz="2000" spc="-20" dirty="0">
                <a:latin typeface="Carlito"/>
                <a:cs typeface="Carlito"/>
              </a:rPr>
              <a:t>shows </a:t>
            </a:r>
            <a:r>
              <a:rPr sz="2000" dirty="0">
                <a:latin typeface="Carlito"/>
                <a:cs typeface="Carlito"/>
              </a:rPr>
              <a:t>4 </a:t>
            </a:r>
            <a:r>
              <a:rPr sz="2000" spc="-5" dirty="0">
                <a:latin typeface="Carlito"/>
                <a:cs typeface="Carlito"/>
              </a:rPr>
              <a:t>successful landings </a:t>
            </a:r>
            <a:r>
              <a:rPr sz="2000" dirty="0">
                <a:latin typeface="Carlito"/>
                <a:cs typeface="Carlito"/>
              </a:rPr>
              <a:t>and 6 </a:t>
            </a:r>
            <a:r>
              <a:rPr sz="2000" spc="-20" dirty="0">
                <a:latin typeface="Carlito"/>
                <a:cs typeface="Carlito"/>
              </a:rPr>
              <a:t>failed</a:t>
            </a:r>
            <a:r>
              <a:rPr sz="2000" spc="-65" dirty="0">
                <a:latin typeface="Carlito"/>
                <a:cs typeface="Carlito"/>
              </a:rPr>
              <a:t> </a:t>
            </a:r>
            <a:r>
              <a:rPr sz="2000" spc="-5" dirty="0">
                <a:latin typeface="Carlito"/>
                <a:cs typeface="Carlito"/>
              </a:rPr>
              <a:t>landings.</a:t>
            </a:r>
            <a:endParaRPr sz="2000" dirty="0">
              <a:latin typeface="Carlito"/>
              <a:cs typeface="Carlito"/>
            </a:endParaRPr>
          </a:p>
        </p:txBody>
      </p:sp>
      <p:sp>
        <p:nvSpPr>
          <p:cNvPr id="4" name="object 4"/>
          <p:cNvSpPr/>
          <p:nvPr/>
        </p:nvSpPr>
        <p:spPr>
          <a:xfrm>
            <a:off x="1676400" y="1524000"/>
            <a:ext cx="7848600" cy="43434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400" y="40038"/>
            <a:ext cx="11545889" cy="1279068"/>
          </a:xfrm>
          <a:prstGeom prst="rect">
            <a:avLst/>
          </a:prstGeom>
        </p:spPr>
        <p:txBody>
          <a:bodyPr vert="horz" wrap="square" lIns="0" tIns="626618" rIns="0" bIns="0" rtlCol="0">
            <a:spAutoFit/>
          </a:bodyPr>
          <a:lstStyle/>
          <a:p>
            <a:pPr marL="168910">
              <a:lnSpc>
                <a:spcPct val="100000"/>
              </a:lnSpc>
              <a:spcBef>
                <a:spcPts val="100"/>
              </a:spcBef>
              <a:tabLst>
                <a:tab pos="10140315" algn="l"/>
              </a:tabLst>
            </a:pPr>
            <a:r>
              <a:rPr u="heavy" spc="-505" dirty="0">
                <a:uFill>
                  <a:solidFill>
                    <a:srgbClr val="7D7D7D"/>
                  </a:solidFill>
                </a:uFill>
              </a:rPr>
              <a:t>Key </a:t>
            </a:r>
            <a:r>
              <a:rPr u="heavy" spc="-270" dirty="0">
                <a:uFill>
                  <a:solidFill>
                    <a:srgbClr val="7D7D7D"/>
                  </a:solidFill>
                </a:uFill>
              </a:rPr>
              <a:t>Location</a:t>
            </a:r>
            <a:r>
              <a:rPr u="heavy" spc="-445" dirty="0">
                <a:uFill>
                  <a:solidFill>
                    <a:srgbClr val="7D7D7D"/>
                  </a:solidFill>
                </a:uFill>
              </a:rPr>
              <a:t> </a:t>
            </a:r>
            <a:r>
              <a:rPr u="heavy" spc="-260" dirty="0">
                <a:uFill>
                  <a:solidFill>
                    <a:srgbClr val="7D7D7D"/>
                  </a:solidFill>
                </a:uFill>
              </a:rPr>
              <a:t>Proximities	</a:t>
            </a:r>
          </a:p>
        </p:txBody>
      </p:sp>
      <p:sp>
        <p:nvSpPr>
          <p:cNvPr id="8" name="object 8"/>
          <p:cNvSpPr txBox="1">
            <a:spLocks noGrp="1"/>
          </p:cNvSpPr>
          <p:nvPr>
            <p:ph type="sldNum" sz="quarter" idx="12"/>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39</a:t>
            </a:fld>
            <a:endParaRPr dirty="0"/>
          </a:p>
        </p:txBody>
      </p:sp>
      <p:sp>
        <p:nvSpPr>
          <p:cNvPr id="3" name="object 3"/>
          <p:cNvSpPr txBox="1"/>
          <p:nvPr/>
        </p:nvSpPr>
        <p:spPr>
          <a:xfrm>
            <a:off x="83004" y="5465774"/>
            <a:ext cx="11963399" cy="1062355"/>
          </a:xfrm>
          <a:prstGeom prst="rect">
            <a:avLst/>
          </a:prstGeom>
        </p:spPr>
        <p:txBody>
          <a:bodyPr vert="horz" wrap="square" lIns="0" tIns="74295" rIns="0" bIns="0" rtlCol="0">
            <a:spAutoFit/>
          </a:bodyPr>
          <a:lstStyle/>
          <a:p>
            <a:pPr marL="12700" marR="5080" algn="just">
              <a:lnSpc>
                <a:spcPct val="80000"/>
              </a:lnSpc>
              <a:spcBef>
                <a:spcPts val="585"/>
              </a:spcBef>
            </a:pPr>
            <a:r>
              <a:rPr sz="2000" spc="-5" dirty="0">
                <a:latin typeface="Carlito"/>
                <a:cs typeface="Carlito"/>
              </a:rPr>
              <a:t>Using </a:t>
            </a:r>
            <a:r>
              <a:rPr sz="2000" spc="-10" dirty="0">
                <a:latin typeface="Carlito"/>
                <a:cs typeface="Carlito"/>
              </a:rPr>
              <a:t>KSC </a:t>
            </a:r>
            <a:r>
              <a:rPr sz="2000" spc="-15" dirty="0">
                <a:latin typeface="Carlito"/>
                <a:cs typeface="Carlito"/>
              </a:rPr>
              <a:t>LC-39A </a:t>
            </a:r>
            <a:r>
              <a:rPr sz="2000" dirty="0">
                <a:latin typeface="Carlito"/>
                <a:cs typeface="Carlito"/>
              </a:rPr>
              <a:t>as an </a:t>
            </a:r>
            <a:r>
              <a:rPr sz="2000" spc="-25" dirty="0">
                <a:latin typeface="Carlito"/>
                <a:cs typeface="Carlito"/>
              </a:rPr>
              <a:t>example, </a:t>
            </a:r>
            <a:r>
              <a:rPr sz="2000" dirty="0">
                <a:latin typeface="Carlito"/>
                <a:cs typeface="Carlito"/>
              </a:rPr>
              <a:t>launch </a:t>
            </a:r>
            <a:r>
              <a:rPr sz="2000" spc="-15" dirty="0">
                <a:latin typeface="Carlito"/>
                <a:cs typeface="Carlito"/>
              </a:rPr>
              <a:t>sites are </a:t>
            </a:r>
            <a:r>
              <a:rPr sz="2000" spc="-10" dirty="0">
                <a:latin typeface="Carlito"/>
                <a:cs typeface="Carlito"/>
              </a:rPr>
              <a:t>very </a:t>
            </a:r>
            <a:r>
              <a:rPr sz="2000" spc="-5" dirty="0">
                <a:latin typeface="Carlito"/>
                <a:cs typeface="Carlito"/>
              </a:rPr>
              <a:t>close </a:t>
            </a:r>
            <a:r>
              <a:rPr sz="2000" spc="-25" dirty="0">
                <a:latin typeface="Carlito"/>
                <a:cs typeface="Carlito"/>
              </a:rPr>
              <a:t>to </a:t>
            </a:r>
            <a:r>
              <a:rPr sz="2000" spc="-35" dirty="0">
                <a:latin typeface="Carlito"/>
                <a:cs typeface="Carlito"/>
              </a:rPr>
              <a:t>railways </a:t>
            </a:r>
            <a:r>
              <a:rPr sz="2000" spc="-25" dirty="0">
                <a:latin typeface="Carlito"/>
                <a:cs typeface="Carlito"/>
              </a:rPr>
              <a:t>for </a:t>
            </a:r>
            <a:r>
              <a:rPr sz="2000" spc="-20" dirty="0">
                <a:latin typeface="Carlito"/>
                <a:cs typeface="Carlito"/>
              </a:rPr>
              <a:t>large </a:t>
            </a:r>
            <a:r>
              <a:rPr sz="2000" spc="-5" dirty="0">
                <a:latin typeface="Carlito"/>
                <a:cs typeface="Carlito"/>
              </a:rPr>
              <a:t>part and supply  </a:t>
            </a:r>
            <a:r>
              <a:rPr sz="2000" spc="-10" dirty="0">
                <a:latin typeface="Carlito"/>
                <a:cs typeface="Carlito"/>
              </a:rPr>
              <a:t>transportation. </a:t>
            </a:r>
            <a:r>
              <a:rPr sz="2000" spc="-5" dirty="0">
                <a:latin typeface="Carlito"/>
                <a:cs typeface="Carlito"/>
              </a:rPr>
              <a:t>Launch </a:t>
            </a:r>
            <a:r>
              <a:rPr sz="2000" spc="-15" dirty="0">
                <a:latin typeface="Carlito"/>
                <a:cs typeface="Carlito"/>
              </a:rPr>
              <a:t>sites are </a:t>
            </a:r>
            <a:r>
              <a:rPr sz="2000" dirty="0">
                <a:latin typeface="Carlito"/>
                <a:cs typeface="Carlito"/>
              </a:rPr>
              <a:t>close </a:t>
            </a:r>
            <a:r>
              <a:rPr sz="2000" spc="-20" dirty="0">
                <a:latin typeface="Carlito"/>
                <a:cs typeface="Carlito"/>
              </a:rPr>
              <a:t>to </a:t>
            </a:r>
            <a:r>
              <a:rPr sz="2000" spc="-25" dirty="0">
                <a:latin typeface="Carlito"/>
                <a:cs typeface="Carlito"/>
              </a:rPr>
              <a:t>highways </a:t>
            </a:r>
            <a:r>
              <a:rPr sz="2000" spc="-30" dirty="0">
                <a:latin typeface="Carlito"/>
                <a:cs typeface="Carlito"/>
              </a:rPr>
              <a:t>for </a:t>
            </a:r>
            <a:r>
              <a:rPr sz="2000" spc="-5" dirty="0">
                <a:latin typeface="Carlito"/>
                <a:cs typeface="Carlito"/>
              </a:rPr>
              <a:t>human </a:t>
            </a:r>
            <a:r>
              <a:rPr sz="2000" dirty="0">
                <a:latin typeface="Carlito"/>
                <a:cs typeface="Carlito"/>
              </a:rPr>
              <a:t>and </a:t>
            </a:r>
            <a:r>
              <a:rPr sz="2000" spc="-10" dirty="0">
                <a:latin typeface="Carlito"/>
                <a:cs typeface="Carlito"/>
              </a:rPr>
              <a:t>supply transport. Launch </a:t>
            </a:r>
            <a:r>
              <a:rPr sz="2000" spc="-15" dirty="0">
                <a:latin typeface="Carlito"/>
                <a:cs typeface="Carlito"/>
              </a:rPr>
              <a:t>sites  </a:t>
            </a:r>
            <a:r>
              <a:rPr sz="2000" spc="-20" dirty="0">
                <a:latin typeface="Carlito"/>
                <a:cs typeface="Carlito"/>
              </a:rPr>
              <a:t>are </a:t>
            </a:r>
            <a:r>
              <a:rPr sz="2000" spc="-5" dirty="0">
                <a:latin typeface="Carlito"/>
                <a:cs typeface="Carlito"/>
              </a:rPr>
              <a:t>also </a:t>
            </a:r>
            <a:r>
              <a:rPr sz="2000" dirty="0">
                <a:latin typeface="Carlito"/>
                <a:cs typeface="Carlito"/>
              </a:rPr>
              <a:t>close </a:t>
            </a:r>
            <a:r>
              <a:rPr sz="2000" spc="-15" dirty="0">
                <a:latin typeface="Carlito"/>
                <a:cs typeface="Carlito"/>
              </a:rPr>
              <a:t>to </a:t>
            </a:r>
            <a:r>
              <a:rPr sz="2000" spc="-10" dirty="0">
                <a:latin typeface="Carlito"/>
                <a:cs typeface="Carlito"/>
              </a:rPr>
              <a:t>coasts </a:t>
            </a:r>
            <a:r>
              <a:rPr sz="2000" spc="-5" dirty="0">
                <a:latin typeface="Carlito"/>
                <a:cs typeface="Carlito"/>
              </a:rPr>
              <a:t>and </a:t>
            </a:r>
            <a:r>
              <a:rPr sz="2000" spc="-20" dirty="0">
                <a:latin typeface="Carlito"/>
                <a:cs typeface="Carlito"/>
              </a:rPr>
              <a:t>relatively </a:t>
            </a:r>
            <a:r>
              <a:rPr sz="2000" spc="-25" dirty="0">
                <a:latin typeface="Carlito"/>
                <a:cs typeface="Carlito"/>
              </a:rPr>
              <a:t>far from </a:t>
            </a:r>
            <a:r>
              <a:rPr sz="2000" spc="-5" dirty="0">
                <a:latin typeface="Carlito"/>
                <a:cs typeface="Carlito"/>
              </a:rPr>
              <a:t>cities so </a:t>
            </a:r>
            <a:r>
              <a:rPr sz="2000" spc="-10" dirty="0">
                <a:latin typeface="Carlito"/>
                <a:cs typeface="Carlito"/>
              </a:rPr>
              <a:t>that </a:t>
            </a:r>
            <a:r>
              <a:rPr sz="2000" spc="-5" dirty="0">
                <a:latin typeface="Carlito"/>
                <a:cs typeface="Carlito"/>
              </a:rPr>
              <a:t>launch </a:t>
            </a:r>
            <a:r>
              <a:rPr sz="2000" spc="-20" dirty="0">
                <a:latin typeface="Carlito"/>
                <a:cs typeface="Carlito"/>
              </a:rPr>
              <a:t>failures </a:t>
            </a:r>
            <a:r>
              <a:rPr sz="2000" spc="-5" dirty="0">
                <a:latin typeface="Carlito"/>
                <a:cs typeface="Carlito"/>
              </a:rPr>
              <a:t>can land in the sea </a:t>
            </a:r>
            <a:r>
              <a:rPr sz="2000" spc="-40" dirty="0">
                <a:latin typeface="Carlito"/>
                <a:cs typeface="Carlito"/>
              </a:rPr>
              <a:t>to  </a:t>
            </a:r>
            <a:r>
              <a:rPr sz="2000" spc="-25" dirty="0">
                <a:latin typeface="Carlito"/>
                <a:cs typeface="Carlito"/>
              </a:rPr>
              <a:t>avoid </a:t>
            </a:r>
            <a:r>
              <a:rPr sz="2000" spc="-40" dirty="0">
                <a:latin typeface="Carlito"/>
                <a:cs typeface="Carlito"/>
              </a:rPr>
              <a:t>rockets </a:t>
            </a:r>
            <a:r>
              <a:rPr sz="2000" spc="-10" dirty="0">
                <a:latin typeface="Carlito"/>
                <a:cs typeface="Carlito"/>
              </a:rPr>
              <a:t>falling </a:t>
            </a:r>
            <a:r>
              <a:rPr sz="2000" spc="-5" dirty="0">
                <a:latin typeface="Carlito"/>
                <a:cs typeface="Carlito"/>
              </a:rPr>
              <a:t>on densely </a:t>
            </a:r>
            <a:r>
              <a:rPr sz="2000" spc="-20" dirty="0">
                <a:latin typeface="Carlito"/>
                <a:cs typeface="Carlito"/>
              </a:rPr>
              <a:t>populated</a:t>
            </a:r>
            <a:r>
              <a:rPr sz="2000" spc="-30" dirty="0">
                <a:latin typeface="Carlito"/>
                <a:cs typeface="Carlito"/>
              </a:rPr>
              <a:t> </a:t>
            </a:r>
            <a:r>
              <a:rPr sz="2000" spc="-5" dirty="0">
                <a:latin typeface="Carlito"/>
                <a:cs typeface="Carlito"/>
              </a:rPr>
              <a:t>areas.</a:t>
            </a:r>
            <a:endParaRPr sz="2000" dirty="0">
              <a:latin typeface="Carlito"/>
              <a:cs typeface="Carlito"/>
            </a:endParaRPr>
          </a:p>
        </p:txBody>
      </p:sp>
      <p:sp>
        <p:nvSpPr>
          <p:cNvPr id="4" name="object 4"/>
          <p:cNvSpPr/>
          <p:nvPr/>
        </p:nvSpPr>
        <p:spPr>
          <a:xfrm>
            <a:off x="1052191" y="1573953"/>
            <a:ext cx="8389620" cy="1723643"/>
          </a:xfrm>
          <a:prstGeom prst="rect">
            <a:avLst/>
          </a:prstGeom>
          <a:blipFill>
            <a:blip r:embed="rId2" cstate="print"/>
            <a:stretch>
              <a:fillRect/>
            </a:stretch>
          </a:blipFill>
        </p:spPr>
        <p:txBody>
          <a:bodyPr wrap="square" lIns="0" tIns="0" rIns="0" bIns="0" rtlCol="0"/>
          <a:lstStyle/>
          <a:p>
            <a:endParaRPr/>
          </a:p>
        </p:txBody>
      </p:sp>
      <p:grpSp>
        <p:nvGrpSpPr>
          <p:cNvPr id="5" name="object 5"/>
          <p:cNvGrpSpPr/>
          <p:nvPr/>
        </p:nvGrpSpPr>
        <p:grpSpPr>
          <a:xfrm>
            <a:off x="2553494" y="3903674"/>
            <a:ext cx="7505700" cy="1562100"/>
            <a:chOff x="2802635" y="3552444"/>
            <a:chExt cx="7505700" cy="1562100"/>
          </a:xfrm>
        </p:grpSpPr>
        <p:sp>
          <p:nvSpPr>
            <p:cNvPr id="6" name="object 6"/>
            <p:cNvSpPr/>
            <p:nvPr/>
          </p:nvSpPr>
          <p:spPr>
            <a:xfrm>
              <a:off x="2802635" y="3552444"/>
              <a:ext cx="3409188" cy="1514855"/>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6211823" y="3552444"/>
              <a:ext cx="4096512" cy="1562099"/>
            </a:xfrm>
            <a:prstGeom prst="rect">
              <a:avLst/>
            </a:prstGeom>
            <a:blipFill>
              <a:blip r:embed="rId4" cstate="print"/>
              <a:stretch>
                <a:fillRect/>
              </a:stretch>
            </a:blipFill>
          </p:spPr>
          <p:txBody>
            <a:bodyPr wrap="square" lIns="0" tIns="0" rIns="0" bIns="0" rtlCol="0"/>
            <a:lstStyle/>
            <a:p>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6333745"/>
            <a:ext cx="12192000" cy="524510"/>
            <a:chOff x="0" y="6333745"/>
            <a:chExt cx="12192000" cy="524510"/>
          </a:xfrm>
        </p:grpSpPr>
        <p:sp>
          <p:nvSpPr>
            <p:cNvPr id="3" name="object 3"/>
            <p:cNvSpPr/>
            <p:nvPr/>
          </p:nvSpPr>
          <p:spPr>
            <a:xfrm>
              <a:off x="3047" y="6400798"/>
              <a:ext cx="12188825" cy="457200"/>
            </a:xfrm>
            <a:custGeom>
              <a:avLst/>
              <a:gdLst/>
              <a:ahLst/>
              <a:cxnLst/>
              <a:rect l="l" t="t" r="r" b="b"/>
              <a:pathLst>
                <a:path w="12188825" h="457200">
                  <a:moveTo>
                    <a:pt x="12188444" y="0"/>
                  </a:moveTo>
                  <a:lnTo>
                    <a:pt x="0" y="0"/>
                  </a:lnTo>
                  <a:lnTo>
                    <a:pt x="0" y="457199"/>
                  </a:lnTo>
                  <a:lnTo>
                    <a:pt x="12188444" y="457199"/>
                  </a:lnTo>
                  <a:lnTo>
                    <a:pt x="12188444" y="0"/>
                  </a:lnTo>
                  <a:close/>
                </a:path>
              </a:pathLst>
            </a:custGeom>
            <a:solidFill>
              <a:srgbClr val="BB562C"/>
            </a:solidFill>
          </p:spPr>
          <p:txBody>
            <a:bodyPr wrap="square" lIns="0" tIns="0" rIns="0" bIns="0" rtlCol="0"/>
            <a:lstStyle/>
            <a:p>
              <a:endParaRPr/>
            </a:p>
          </p:txBody>
        </p:sp>
        <p:sp>
          <p:nvSpPr>
            <p:cNvPr id="4" name="object 4"/>
            <p:cNvSpPr/>
            <p:nvPr/>
          </p:nvSpPr>
          <p:spPr>
            <a:xfrm>
              <a:off x="0" y="6333745"/>
              <a:ext cx="12188825" cy="64135"/>
            </a:xfrm>
            <a:custGeom>
              <a:avLst/>
              <a:gdLst/>
              <a:ahLst/>
              <a:cxnLst/>
              <a:rect l="l" t="t" r="r" b="b"/>
              <a:pathLst>
                <a:path w="12188825" h="64135">
                  <a:moveTo>
                    <a:pt x="12188444" y="0"/>
                  </a:moveTo>
                  <a:lnTo>
                    <a:pt x="0" y="0"/>
                  </a:lnTo>
                  <a:lnTo>
                    <a:pt x="0" y="63879"/>
                  </a:lnTo>
                  <a:lnTo>
                    <a:pt x="12188444" y="63879"/>
                  </a:lnTo>
                  <a:lnTo>
                    <a:pt x="12188444" y="0"/>
                  </a:lnTo>
                  <a:close/>
                </a:path>
              </a:pathLst>
            </a:custGeom>
            <a:solidFill>
              <a:srgbClr val="E28312"/>
            </a:solidFill>
          </p:spPr>
          <p:txBody>
            <a:bodyPr wrap="square" lIns="0" tIns="0" rIns="0" bIns="0" rtlCol="0"/>
            <a:lstStyle/>
            <a:p>
              <a:endParaRPr/>
            </a:p>
          </p:txBody>
        </p:sp>
      </p:grpSp>
      <p:sp>
        <p:nvSpPr>
          <p:cNvPr id="5" name="object 5"/>
          <p:cNvSpPr txBox="1">
            <a:spLocks noGrp="1"/>
          </p:cNvSpPr>
          <p:nvPr>
            <p:ph type="title"/>
          </p:nvPr>
        </p:nvSpPr>
        <p:spPr>
          <a:xfrm>
            <a:off x="1054100" y="171653"/>
            <a:ext cx="2997835" cy="757555"/>
          </a:xfrm>
          <a:prstGeom prst="rect">
            <a:avLst/>
          </a:prstGeom>
        </p:spPr>
        <p:txBody>
          <a:bodyPr vert="horz" wrap="square" lIns="0" tIns="12700" rIns="0" bIns="0" rtlCol="0">
            <a:spAutoFit/>
          </a:bodyPr>
          <a:lstStyle/>
          <a:p>
            <a:pPr marL="12700">
              <a:lnSpc>
                <a:spcPct val="100000"/>
              </a:lnSpc>
              <a:spcBef>
                <a:spcPts val="100"/>
              </a:spcBef>
            </a:pPr>
            <a:r>
              <a:rPr spc="-145" dirty="0"/>
              <a:t>Introduction</a:t>
            </a:r>
          </a:p>
        </p:txBody>
      </p:sp>
      <p:sp>
        <p:nvSpPr>
          <p:cNvPr id="7" name="object 7"/>
          <p:cNvSpPr/>
          <p:nvPr/>
        </p:nvSpPr>
        <p:spPr>
          <a:xfrm>
            <a:off x="210311" y="1178052"/>
            <a:ext cx="4043171" cy="4044696"/>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210311" y="5198109"/>
            <a:ext cx="3968496" cy="228268"/>
          </a:xfrm>
          <a:prstGeom prst="rect">
            <a:avLst/>
          </a:prstGeom>
        </p:spPr>
        <p:txBody>
          <a:bodyPr vert="horz" wrap="square" lIns="0" tIns="12700" rIns="0" bIns="0" rtlCol="0">
            <a:spAutoFit/>
          </a:bodyPr>
          <a:lstStyle/>
          <a:p>
            <a:pPr marL="12700">
              <a:lnSpc>
                <a:spcPct val="100000"/>
              </a:lnSpc>
              <a:spcBef>
                <a:spcPts val="100"/>
              </a:spcBef>
            </a:pPr>
            <a:r>
              <a:rPr sz="1400" spc="-5" dirty="0">
                <a:latin typeface="Carlito"/>
                <a:cs typeface="Carlito"/>
              </a:rPr>
              <a:t>SpaceX </a:t>
            </a:r>
            <a:r>
              <a:rPr sz="1400" spc="-20" dirty="0">
                <a:latin typeface="Carlito"/>
                <a:cs typeface="Carlito"/>
              </a:rPr>
              <a:t>Falcon </a:t>
            </a:r>
            <a:r>
              <a:rPr sz="1400" dirty="0">
                <a:latin typeface="Carlito"/>
                <a:cs typeface="Carlito"/>
              </a:rPr>
              <a:t>9 </a:t>
            </a:r>
            <a:r>
              <a:rPr sz="1400" spc="-25" dirty="0">
                <a:latin typeface="Carlito"/>
                <a:cs typeface="Carlito"/>
              </a:rPr>
              <a:t>Rocket </a:t>
            </a:r>
            <a:r>
              <a:rPr sz="1400" dirty="0">
                <a:latin typeface="Carlito"/>
                <a:cs typeface="Carlito"/>
              </a:rPr>
              <a:t>– </a:t>
            </a:r>
            <a:r>
              <a:rPr sz="1400" spc="-5" dirty="0">
                <a:latin typeface="Carlito"/>
                <a:cs typeface="Carlito"/>
              </a:rPr>
              <a:t>The</a:t>
            </a:r>
            <a:r>
              <a:rPr sz="1400" spc="-185" dirty="0">
                <a:latin typeface="Carlito"/>
                <a:cs typeface="Carlito"/>
              </a:rPr>
              <a:t> </a:t>
            </a:r>
            <a:r>
              <a:rPr sz="1400" spc="-45" dirty="0">
                <a:latin typeface="Carlito"/>
                <a:cs typeface="Carlito"/>
              </a:rPr>
              <a:t>Verge</a:t>
            </a:r>
            <a:endParaRPr sz="1400" dirty="0">
              <a:latin typeface="Carlito"/>
              <a:cs typeface="Carlito"/>
            </a:endParaRPr>
          </a:p>
        </p:txBody>
      </p:sp>
      <p:sp>
        <p:nvSpPr>
          <p:cNvPr id="9" name="object 9"/>
          <p:cNvSpPr txBox="1"/>
          <p:nvPr/>
        </p:nvSpPr>
        <p:spPr>
          <a:xfrm>
            <a:off x="10948416" y="6568541"/>
            <a:ext cx="144780" cy="160020"/>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4</a:t>
            </a:fld>
            <a:endParaRPr sz="1050">
              <a:latin typeface="Carlito"/>
              <a:cs typeface="Carlito"/>
            </a:endParaRPr>
          </a:p>
        </p:txBody>
      </p:sp>
      <p:sp>
        <p:nvSpPr>
          <p:cNvPr id="10" name="Rectangle 9"/>
          <p:cNvSpPr/>
          <p:nvPr/>
        </p:nvSpPr>
        <p:spPr>
          <a:xfrm>
            <a:off x="4419600" y="1473211"/>
            <a:ext cx="7543800" cy="3724096"/>
          </a:xfrm>
          <a:prstGeom prst="rect">
            <a:avLst/>
          </a:prstGeom>
        </p:spPr>
        <p:txBody>
          <a:bodyPr wrap="square">
            <a:spAutoFit/>
          </a:bodyPr>
          <a:lstStyle/>
          <a:p>
            <a:pPr marL="342900" lvl="0" indent="-342900" algn="just">
              <a:spcAft>
                <a:spcPts val="600"/>
              </a:spcAft>
              <a:buFont typeface="Arial" panose="020B0604020202020204" pitchFamily="34" charset="0"/>
              <a:buChar char="•"/>
              <a:defRPr/>
            </a:pPr>
            <a:r>
              <a:rPr lang="en-GB" dirty="0" err="1">
                <a:latin typeface="Ubuntu"/>
              </a:rPr>
              <a:t>SpaceX</a:t>
            </a:r>
            <a:r>
              <a:rPr lang="en-GB" dirty="0">
                <a:latin typeface="Ubuntu"/>
              </a:rPr>
              <a:t> launches Falcon 9 rockets at a cost of around $62m. This is considerably cheaper than other providers (which usually cost upwards of $165m), and much of the savings are because </a:t>
            </a:r>
            <a:r>
              <a:rPr lang="en-GB" dirty="0" err="1">
                <a:latin typeface="Ubuntu"/>
              </a:rPr>
              <a:t>SpaceX</a:t>
            </a:r>
            <a:r>
              <a:rPr lang="en-GB" dirty="0">
                <a:latin typeface="Ubuntu"/>
              </a:rPr>
              <a:t> can land, and then re-use the first stage of the rocket.</a:t>
            </a:r>
          </a:p>
          <a:p>
            <a:pPr marL="342900" lvl="0" indent="-342900" algn="just">
              <a:spcAft>
                <a:spcPts val="600"/>
              </a:spcAft>
              <a:buFont typeface="Arial" panose="020B0604020202020204" pitchFamily="34" charset="0"/>
              <a:buChar char="•"/>
              <a:defRPr/>
            </a:pPr>
            <a:endParaRPr lang="en-GB" dirty="0">
              <a:latin typeface="Ubuntu"/>
            </a:endParaRPr>
          </a:p>
          <a:p>
            <a:pPr marL="342900" lvl="0" indent="-342900" algn="just">
              <a:spcAft>
                <a:spcPts val="600"/>
              </a:spcAft>
              <a:buFont typeface="Arial" panose="020B0604020202020204" pitchFamily="34" charset="0"/>
              <a:buChar char="•"/>
              <a:defRPr/>
            </a:pPr>
            <a:r>
              <a:rPr lang="en-GB" dirty="0">
                <a:latin typeface="Ubuntu"/>
              </a:rPr>
              <a:t>If we can make predictions on whether the first stage will land, we can determine the cost of a launch, and use this information to assess whether or not an alternate company should bid and </a:t>
            </a:r>
            <a:r>
              <a:rPr lang="en-GB" dirty="0" err="1">
                <a:latin typeface="Ubuntu"/>
              </a:rPr>
              <a:t>SpaceX</a:t>
            </a:r>
            <a:r>
              <a:rPr lang="en-GB" dirty="0">
                <a:latin typeface="Ubuntu"/>
              </a:rPr>
              <a:t> for a rocket launch.</a:t>
            </a:r>
          </a:p>
          <a:p>
            <a:pPr marL="342900" lvl="0" indent="-342900" algn="just">
              <a:spcAft>
                <a:spcPts val="600"/>
              </a:spcAft>
              <a:buFont typeface="Arial" panose="020B0604020202020204" pitchFamily="34" charset="0"/>
              <a:buChar char="•"/>
              <a:defRPr/>
            </a:pPr>
            <a:endParaRPr lang="en-GB" dirty="0">
              <a:latin typeface="Ubuntu"/>
            </a:endParaRPr>
          </a:p>
          <a:p>
            <a:pPr marL="342900" lvl="0" indent="-342900" algn="just">
              <a:spcAft>
                <a:spcPts val="600"/>
              </a:spcAft>
              <a:buFont typeface="Arial" panose="020B0604020202020204" pitchFamily="34" charset="0"/>
              <a:buChar char="•"/>
              <a:defRPr/>
            </a:pPr>
            <a:r>
              <a:rPr lang="en-GB" dirty="0">
                <a:latin typeface="Ubuntu"/>
              </a:rPr>
              <a:t>This project will ultimately predict if the Space X Falcon 9 first stage will land successfully.</a:t>
            </a:r>
            <a:endParaRPr lang="en-GB" dirty="0">
              <a:latin typeface="Ubuntu"/>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prstClr val="white"/>
                </a:solidFill>
              </a:rPr>
              <a:t>Section 4</a:t>
            </a:r>
          </a:p>
        </p:txBody>
      </p:sp>
    </p:spTree>
    <p:extLst>
      <p:ext uri="{BB962C8B-B14F-4D97-AF65-F5344CB8AC3E}">
        <p14:creationId xmlns:p14="http://schemas.microsoft.com/office/powerpoint/2010/main" val="36376663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6111" y="452718"/>
            <a:ext cx="11317289" cy="1279068"/>
          </a:xfrm>
          <a:prstGeom prst="rect">
            <a:avLst/>
          </a:prstGeom>
        </p:spPr>
        <p:txBody>
          <a:bodyPr vert="horz" wrap="square" lIns="0" tIns="626618" rIns="0" bIns="0" rtlCol="0">
            <a:spAutoFit/>
          </a:bodyPr>
          <a:lstStyle/>
          <a:p>
            <a:pPr marL="168910">
              <a:lnSpc>
                <a:spcPct val="100000"/>
              </a:lnSpc>
              <a:spcBef>
                <a:spcPts val="100"/>
              </a:spcBef>
              <a:tabLst>
                <a:tab pos="10140315" algn="l"/>
              </a:tabLst>
            </a:pPr>
            <a:r>
              <a:rPr u="heavy" spc="-385" dirty="0">
                <a:uFill>
                  <a:solidFill>
                    <a:srgbClr val="7D7D7D"/>
                  </a:solidFill>
                </a:uFill>
              </a:rPr>
              <a:t>Successful </a:t>
            </a:r>
            <a:r>
              <a:rPr u="heavy" spc="-395" dirty="0">
                <a:uFill>
                  <a:solidFill>
                    <a:srgbClr val="7D7D7D"/>
                  </a:solidFill>
                </a:uFill>
              </a:rPr>
              <a:t>Launches Across </a:t>
            </a:r>
            <a:r>
              <a:rPr u="heavy" spc="-370" dirty="0">
                <a:uFill>
                  <a:solidFill>
                    <a:srgbClr val="7D7D7D"/>
                  </a:solidFill>
                </a:uFill>
              </a:rPr>
              <a:t>Launch</a:t>
            </a:r>
            <a:r>
              <a:rPr u="heavy" spc="-420" dirty="0">
                <a:uFill>
                  <a:solidFill>
                    <a:srgbClr val="7D7D7D"/>
                  </a:solidFill>
                </a:uFill>
              </a:rPr>
              <a:t> </a:t>
            </a:r>
            <a:r>
              <a:rPr u="heavy" spc="-380" dirty="0">
                <a:uFill>
                  <a:solidFill>
                    <a:srgbClr val="7D7D7D"/>
                  </a:solidFill>
                </a:uFill>
              </a:rPr>
              <a:t>Sites	</a:t>
            </a:r>
          </a:p>
        </p:txBody>
      </p:sp>
      <p:sp>
        <p:nvSpPr>
          <p:cNvPr id="6" name="object 6"/>
          <p:cNvSpPr txBox="1">
            <a:spLocks noGrp="1"/>
          </p:cNvSpPr>
          <p:nvPr>
            <p:ph type="sldNum" sz="quarter" idx="12"/>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41</a:t>
            </a:fld>
            <a:endParaRPr dirty="0"/>
          </a:p>
        </p:txBody>
      </p:sp>
      <p:sp>
        <p:nvSpPr>
          <p:cNvPr id="3" name="object 3"/>
          <p:cNvSpPr txBox="1"/>
          <p:nvPr/>
        </p:nvSpPr>
        <p:spPr>
          <a:xfrm>
            <a:off x="438919" y="5257800"/>
            <a:ext cx="10751820" cy="1428596"/>
          </a:xfrm>
          <a:prstGeom prst="rect">
            <a:avLst/>
          </a:prstGeom>
        </p:spPr>
        <p:txBody>
          <a:bodyPr vert="horz" wrap="square" lIns="0" tIns="43180" rIns="0" bIns="0" rtlCol="0">
            <a:spAutoFit/>
          </a:bodyPr>
          <a:lstStyle/>
          <a:p>
            <a:pPr marL="12700" marR="5080">
              <a:lnSpc>
                <a:spcPct val="90000"/>
              </a:lnSpc>
              <a:spcBef>
                <a:spcPts val="340"/>
              </a:spcBef>
            </a:pPr>
            <a:r>
              <a:rPr sz="2000" spc="-5" dirty="0">
                <a:latin typeface="Carlito"/>
                <a:cs typeface="Carlito"/>
              </a:rPr>
              <a:t>This is </a:t>
            </a:r>
            <a:r>
              <a:rPr sz="2000" dirty="0">
                <a:latin typeface="Carlito"/>
                <a:cs typeface="Carlito"/>
              </a:rPr>
              <a:t>the </a:t>
            </a:r>
            <a:r>
              <a:rPr sz="2000" spc="-5" dirty="0">
                <a:latin typeface="Carlito"/>
                <a:cs typeface="Carlito"/>
              </a:rPr>
              <a:t>distribution of successful </a:t>
            </a:r>
            <a:r>
              <a:rPr sz="2000" dirty="0">
                <a:latin typeface="Carlito"/>
                <a:cs typeface="Carlito"/>
              </a:rPr>
              <a:t>landings </a:t>
            </a:r>
            <a:r>
              <a:rPr sz="2000" spc="-20" dirty="0">
                <a:latin typeface="Carlito"/>
                <a:cs typeface="Carlito"/>
              </a:rPr>
              <a:t>across </a:t>
            </a:r>
            <a:r>
              <a:rPr sz="2000" dirty="0">
                <a:latin typeface="Carlito"/>
                <a:cs typeface="Carlito"/>
              </a:rPr>
              <a:t>all launch </a:t>
            </a:r>
            <a:r>
              <a:rPr sz="2000" spc="-20" dirty="0">
                <a:latin typeface="Carlito"/>
                <a:cs typeface="Carlito"/>
              </a:rPr>
              <a:t>sites. </a:t>
            </a:r>
            <a:r>
              <a:rPr sz="2000" spc="-5" dirty="0">
                <a:latin typeface="Carlito"/>
                <a:cs typeface="Carlito"/>
              </a:rPr>
              <a:t>CCAFS </a:t>
            </a:r>
            <a:r>
              <a:rPr sz="2000" spc="-10" dirty="0">
                <a:latin typeface="Carlito"/>
                <a:cs typeface="Carlito"/>
              </a:rPr>
              <a:t>LC-40 </a:t>
            </a:r>
            <a:r>
              <a:rPr sz="2000" spc="-5" dirty="0">
                <a:latin typeface="Carlito"/>
                <a:cs typeface="Carlito"/>
              </a:rPr>
              <a:t>is </a:t>
            </a:r>
            <a:r>
              <a:rPr sz="2000" dirty="0">
                <a:latin typeface="Carlito"/>
                <a:cs typeface="Carlito"/>
              </a:rPr>
              <a:t>the </a:t>
            </a:r>
            <a:r>
              <a:rPr sz="2000" spc="-5" dirty="0">
                <a:latin typeface="Carlito"/>
                <a:cs typeface="Carlito"/>
              </a:rPr>
              <a:t>old name of  CCAFS SLC-40 </a:t>
            </a:r>
            <a:r>
              <a:rPr sz="2000" dirty="0">
                <a:latin typeface="Carlito"/>
                <a:cs typeface="Carlito"/>
              </a:rPr>
              <a:t>so </a:t>
            </a:r>
            <a:r>
              <a:rPr sz="2000" spc="-5" dirty="0">
                <a:latin typeface="Carlito"/>
                <a:cs typeface="Carlito"/>
              </a:rPr>
              <a:t>CCAFS </a:t>
            </a:r>
            <a:r>
              <a:rPr sz="2000" dirty="0">
                <a:latin typeface="Carlito"/>
                <a:cs typeface="Carlito"/>
              </a:rPr>
              <a:t>and </a:t>
            </a:r>
            <a:r>
              <a:rPr sz="2000" spc="-5" dirty="0">
                <a:latin typeface="Carlito"/>
                <a:cs typeface="Carlito"/>
              </a:rPr>
              <a:t>KSC </a:t>
            </a:r>
            <a:r>
              <a:rPr sz="2000" spc="-35" dirty="0">
                <a:latin typeface="Carlito"/>
                <a:cs typeface="Carlito"/>
              </a:rPr>
              <a:t>have </a:t>
            </a:r>
            <a:r>
              <a:rPr sz="2000" dirty="0">
                <a:latin typeface="Carlito"/>
                <a:cs typeface="Carlito"/>
              </a:rPr>
              <a:t>the </a:t>
            </a:r>
            <a:r>
              <a:rPr sz="2000" spc="-5" dirty="0">
                <a:latin typeface="Carlito"/>
                <a:cs typeface="Carlito"/>
              </a:rPr>
              <a:t>same amount </a:t>
            </a:r>
            <a:r>
              <a:rPr sz="2000" dirty="0">
                <a:latin typeface="Carlito"/>
                <a:cs typeface="Carlito"/>
              </a:rPr>
              <a:t>of </a:t>
            </a:r>
            <a:r>
              <a:rPr sz="2000" spc="-5" dirty="0">
                <a:latin typeface="Carlito"/>
                <a:cs typeface="Carlito"/>
              </a:rPr>
              <a:t>successful landings, but </a:t>
            </a:r>
            <a:r>
              <a:rPr sz="2000" dirty="0">
                <a:latin typeface="Carlito"/>
                <a:cs typeface="Carlito"/>
              </a:rPr>
              <a:t>a majority of the  </a:t>
            </a:r>
            <a:r>
              <a:rPr sz="2000" spc="-5" dirty="0">
                <a:latin typeface="Carlito"/>
                <a:cs typeface="Carlito"/>
              </a:rPr>
              <a:t>successful </a:t>
            </a:r>
            <a:r>
              <a:rPr sz="2000" dirty="0">
                <a:latin typeface="Carlito"/>
                <a:cs typeface="Carlito"/>
              </a:rPr>
              <a:t>landings </a:t>
            </a:r>
            <a:r>
              <a:rPr sz="2000" spc="-5" dirty="0">
                <a:latin typeface="Carlito"/>
                <a:cs typeface="Carlito"/>
              </a:rPr>
              <a:t>where </a:t>
            </a:r>
            <a:r>
              <a:rPr sz="2000" spc="-20" dirty="0">
                <a:latin typeface="Carlito"/>
                <a:cs typeface="Carlito"/>
              </a:rPr>
              <a:t>performed </a:t>
            </a:r>
            <a:r>
              <a:rPr sz="2000" spc="-25" dirty="0">
                <a:latin typeface="Carlito"/>
                <a:cs typeface="Carlito"/>
              </a:rPr>
              <a:t>before </a:t>
            </a:r>
            <a:r>
              <a:rPr sz="2000" dirty="0">
                <a:latin typeface="Carlito"/>
                <a:cs typeface="Carlito"/>
              </a:rPr>
              <a:t>the </a:t>
            </a:r>
            <a:r>
              <a:rPr sz="2000" spc="-5" dirty="0">
                <a:latin typeface="Carlito"/>
                <a:cs typeface="Carlito"/>
              </a:rPr>
              <a:t>name </a:t>
            </a:r>
            <a:r>
              <a:rPr sz="2000" dirty="0">
                <a:latin typeface="Carlito"/>
                <a:cs typeface="Carlito"/>
              </a:rPr>
              <a:t>change. </a:t>
            </a:r>
            <a:r>
              <a:rPr sz="2000" spc="-40" dirty="0">
                <a:latin typeface="Carlito"/>
                <a:cs typeface="Carlito"/>
              </a:rPr>
              <a:t>VAFB </a:t>
            </a:r>
            <a:r>
              <a:rPr sz="2000" spc="-5" dirty="0">
                <a:latin typeface="Carlito"/>
                <a:cs typeface="Carlito"/>
              </a:rPr>
              <a:t>has </a:t>
            </a:r>
            <a:r>
              <a:rPr sz="2000" dirty="0">
                <a:latin typeface="Carlito"/>
                <a:cs typeface="Carlito"/>
              </a:rPr>
              <a:t>the </a:t>
            </a:r>
            <a:r>
              <a:rPr sz="2000" spc="-20" dirty="0">
                <a:latin typeface="Carlito"/>
                <a:cs typeface="Carlito"/>
              </a:rPr>
              <a:t>smallest share </a:t>
            </a:r>
            <a:r>
              <a:rPr sz="2000" spc="-5" dirty="0">
                <a:latin typeface="Carlito"/>
                <a:cs typeface="Carlito"/>
              </a:rPr>
              <a:t>of successful  </a:t>
            </a:r>
            <a:r>
              <a:rPr sz="2000" dirty="0">
                <a:latin typeface="Carlito"/>
                <a:cs typeface="Carlito"/>
              </a:rPr>
              <a:t>landings. </a:t>
            </a:r>
            <a:r>
              <a:rPr sz="2000" spc="-5" dirty="0">
                <a:latin typeface="Carlito"/>
                <a:cs typeface="Carlito"/>
              </a:rPr>
              <a:t>This </a:t>
            </a:r>
            <a:r>
              <a:rPr sz="2000" spc="-25" dirty="0">
                <a:latin typeface="Carlito"/>
                <a:cs typeface="Carlito"/>
              </a:rPr>
              <a:t>may </a:t>
            </a:r>
            <a:r>
              <a:rPr sz="2000" dirty="0">
                <a:latin typeface="Carlito"/>
                <a:cs typeface="Carlito"/>
              </a:rPr>
              <a:t>be due </a:t>
            </a:r>
            <a:r>
              <a:rPr sz="2000" spc="-20" dirty="0">
                <a:latin typeface="Carlito"/>
                <a:cs typeface="Carlito"/>
              </a:rPr>
              <a:t>to </a:t>
            </a:r>
            <a:r>
              <a:rPr sz="2000" spc="-5" dirty="0">
                <a:latin typeface="Carlito"/>
                <a:cs typeface="Carlito"/>
              </a:rPr>
              <a:t>smaller sample </a:t>
            </a:r>
            <a:r>
              <a:rPr sz="2000" dirty="0">
                <a:latin typeface="Carlito"/>
                <a:cs typeface="Carlito"/>
              </a:rPr>
              <a:t>and </a:t>
            </a:r>
            <a:r>
              <a:rPr sz="2000" spc="-5" dirty="0">
                <a:latin typeface="Carlito"/>
                <a:cs typeface="Carlito"/>
              </a:rPr>
              <a:t>increase in </a:t>
            </a:r>
            <a:r>
              <a:rPr sz="2000" spc="-15" dirty="0">
                <a:latin typeface="Carlito"/>
                <a:cs typeface="Carlito"/>
              </a:rPr>
              <a:t>difficulty </a:t>
            </a:r>
            <a:r>
              <a:rPr sz="2000" spc="-5" dirty="0">
                <a:latin typeface="Carlito"/>
                <a:cs typeface="Carlito"/>
              </a:rPr>
              <a:t>of </a:t>
            </a:r>
            <a:r>
              <a:rPr sz="2000" dirty="0">
                <a:latin typeface="Carlito"/>
                <a:cs typeface="Carlito"/>
              </a:rPr>
              <a:t>launching </a:t>
            </a:r>
            <a:r>
              <a:rPr sz="2000" spc="-5" dirty="0">
                <a:latin typeface="Carlito"/>
                <a:cs typeface="Carlito"/>
              </a:rPr>
              <a:t>in </a:t>
            </a:r>
            <a:r>
              <a:rPr sz="2000" dirty="0">
                <a:latin typeface="Carlito"/>
                <a:cs typeface="Carlito"/>
              </a:rPr>
              <a:t>the </a:t>
            </a:r>
            <a:r>
              <a:rPr sz="2000" spc="-25" dirty="0">
                <a:latin typeface="Carlito"/>
                <a:cs typeface="Carlito"/>
              </a:rPr>
              <a:t>west</a:t>
            </a:r>
            <a:r>
              <a:rPr sz="2000" spc="-65" dirty="0">
                <a:latin typeface="Carlito"/>
                <a:cs typeface="Carlito"/>
              </a:rPr>
              <a:t> </a:t>
            </a:r>
            <a:r>
              <a:rPr sz="2000" spc="-10" dirty="0">
                <a:latin typeface="Carlito"/>
                <a:cs typeface="Carlito"/>
              </a:rPr>
              <a:t>coast.</a:t>
            </a:r>
            <a:endParaRPr sz="2000" dirty="0">
              <a:latin typeface="Carlito"/>
              <a:cs typeface="Carlito"/>
            </a:endParaRPr>
          </a:p>
        </p:txBody>
      </p:sp>
      <p:sp>
        <p:nvSpPr>
          <p:cNvPr id="4" name="object 4"/>
          <p:cNvSpPr/>
          <p:nvPr/>
        </p:nvSpPr>
        <p:spPr>
          <a:xfrm>
            <a:off x="1066800" y="1997332"/>
            <a:ext cx="5181600" cy="310806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467600" y="2743200"/>
            <a:ext cx="1981200" cy="12954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6111" y="452718"/>
            <a:ext cx="11469689" cy="1279068"/>
          </a:xfrm>
          <a:prstGeom prst="rect">
            <a:avLst/>
          </a:prstGeom>
        </p:spPr>
        <p:txBody>
          <a:bodyPr vert="horz" wrap="square" lIns="0" tIns="626618" rIns="0" bIns="0" rtlCol="0">
            <a:spAutoFit/>
          </a:bodyPr>
          <a:lstStyle/>
          <a:p>
            <a:pPr marL="168910">
              <a:lnSpc>
                <a:spcPct val="100000"/>
              </a:lnSpc>
              <a:spcBef>
                <a:spcPts val="100"/>
              </a:spcBef>
              <a:tabLst>
                <a:tab pos="10140315" algn="l"/>
              </a:tabLst>
            </a:pPr>
            <a:r>
              <a:rPr u="heavy" spc="-285" dirty="0">
                <a:uFill>
                  <a:solidFill>
                    <a:srgbClr val="7D7D7D"/>
                  </a:solidFill>
                </a:uFill>
              </a:rPr>
              <a:t>Highest </a:t>
            </a:r>
            <a:r>
              <a:rPr u="heavy" spc="-520" dirty="0">
                <a:uFill>
                  <a:solidFill>
                    <a:srgbClr val="7D7D7D"/>
                  </a:solidFill>
                </a:uFill>
              </a:rPr>
              <a:t>Success </a:t>
            </a:r>
            <a:r>
              <a:rPr u="heavy" spc="-395" dirty="0">
                <a:uFill>
                  <a:solidFill>
                    <a:srgbClr val="7D7D7D"/>
                  </a:solidFill>
                </a:uFill>
              </a:rPr>
              <a:t>Rate </a:t>
            </a:r>
            <a:r>
              <a:rPr u="heavy" spc="-370" dirty="0">
                <a:uFill>
                  <a:solidFill>
                    <a:srgbClr val="7D7D7D"/>
                  </a:solidFill>
                </a:uFill>
              </a:rPr>
              <a:t>Launch</a:t>
            </a:r>
            <a:r>
              <a:rPr u="heavy" spc="-400" dirty="0">
                <a:uFill>
                  <a:solidFill>
                    <a:srgbClr val="7D7D7D"/>
                  </a:solidFill>
                </a:uFill>
              </a:rPr>
              <a:t> </a:t>
            </a:r>
            <a:r>
              <a:rPr u="heavy" spc="-325" dirty="0">
                <a:uFill>
                  <a:solidFill>
                    <a:srgbClr val="7D7D7D"/>
                  </a:solidFill>
                </a:uFill>
              </a:rPr>
              <a:t>Site	</a:t>
            </a:r>
          </a:p>
        </p:txBody>
      </p:sp>
      <p:sp>
        <p:nvSpPr>
          <p:cNvPr id="7" name="object 7"/>
          <p:cNvSpPr txBox="1">
            <a:spLocks noGrp="1"/>
          </p:cNvSpPr>
          <p:nvPr>
            <p:ph type="sldNum" sz="quarter" idx="12"/>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42</a:t>
            </a:fld>
            <a:endParaRPr dirty="0"/>
          </a:p>
        </p:txBody>
      </p:sp>
      <p:sp>
        <p:nvSpPr>
          <p:cNvPr id="3" name="object 3"/>
          <p:cNvSpPr txBox="1"/>
          <p:nvPr/>
        </p:nvSpPr>
        <p:spPr>
          <a:xfrm>
            <a:off x="656538" y="5867400"/>
            <a:ext cx="9167495" cy="628377"/>
          </a:xfrm>
          <a:prstGeom prst="rect">
            <a:avLst/>
          </a:prstGeom>
        </p:spPr>
        <p:txBody>
          <a:bodyPr vert="horz" wrap="square" lIns="0" tIns="12700" rIns="0" bIns="0" rtlCol="0">
            <a:spAutoFit/>
          </a:bodyPr>
          <a:lstStyle/>
          <a:p>
            <a:pPr marL="12700">
              <a:lnSpc>
                <a:spcPct val="100000"/>
              </a:lnSpc>
              <a:spcBef>
                <a:spcPts val="100"/>
              </a:spcBef>
            </a:pPr>
            <a:r>
              <a:rPr sz="2000" spc="-5" dirty="0">
                <a:latin typeface="Carlito"/>
                <a:cs typeface="Carlito"/>
              </a:rPr>
              <a:t>KSC LC-39A has </a:t>
            </a:r>
            <a:r>
              <a:rPr sz="2000" dirty="0">
                <a:latin typeface="Carlito"/>
                <a:cs typeface="Carlito"/>
              </a:rPr>
              <a:t>the </a:t>
            </a:r>
            <a:r>
              <a:rPr sz="2000" spc="-10" dirty="0">
                <a:latin typeface="Carlito"/>
                <a:cs typeface="Carlito"/>
              </a:rPr>
              <a:t>highest </a:t>
            </a:r>
            <a:r>
              <a:rPr sz="2000" dirty="0">
                <a:latin typeface="Carlito"/>
                <a:cs typeface="Carlito"/>
              </a:rPr>
              <a:t>success </a:t>
            </a:r>
            <a:r>
              <a:rPr sz="2000" spc="-40" dirty="0">
                <a:latin typeface="Carlito"/>
                <a:cs typeface="Carlito"/>
              </a:rPr>
              <a:t>rate </a:t>
            </a:r>
            <a:r>
              <a:rPr sz="2000" spc="-5" dirty="0">
                <a:latin typeface="Carlito"/>
                <a:cs typeface="Carlito"/>
              </a:rPr>
              <a:t>with </a:t>
            </a:r>
            <a:r>
              <a:rPr sz="2000" dirty="0">
                <a:latin typeface="Carlito"/>
                <a:cs typeface="Carlito"/>
              </a:rPr>
              <a:t>10 </a:t>
            </a:r>
            <a:r>
              <a:rPr sz="2000" spc="-5" dirty="0">
                <a:latin typeface="Carlito"/>
                <a:cs typeface="Carlito"/>
              </a:rPr>
              <a:t>successful </a:t>
            </a:r>
            <a:r>
              <a:rPr sz="2000" dirty="0">
                <a:latin typeface="Carlito"/>
                <a:cs typeface="Carlito"/>
              </a:rPr>
              <a:t>landings and 3 </a:t>
            </a:r>
            <a:r>
              <a:rPr sz="2000" spc="-20" dirty="0">
                <a:latin typeface="Carlito"/>
                <a:cs typeface="Carlito"/>
              </a:rPr>
              <a:t>failed</a:t>
            </a:r>
            <a:r>
              <a:rPr sz="2000" spc="-105" dirty="0">
                <a:latin typeface="Carlito"/>
                <a:cs typeface="Carlito"/>
              </a:rPr>
              <a:t> </a:t>
            </a:r>
            <a:r>
              <a:rPr sz="2000" dirty="0">
                <a:latin typeface="Carlito"/>
                <a:cs typeface="Carlito"/>
              </a:rPr>
              <a:t>landings</a:t>
            </a:r>
            <a:r>
              <a:rPr sz="2000" dirty="0">
                <a:solidFill>
                  <a:srgbClr val="404040"/>
                </a:solidFill>
                <a:latin typeface="Carlito"/>
                <a:cs typeface="Carlito"/>
              </a:rPr>
              <a:t>.</a:t>
            </a:r>
            <a:endParaRPr sz="2000" dirty="0">
              <a:latin typeface="Carlito"/>
              <a:cs typeface="Carlito"/>
            </a:endParaRPr>
          </a:p>
        </p:txBody>
      </p:sp>
      <p:sp>
        <p:nvSpPr>
          <p:cNvPr id="4" name="object 4"/>
          <p:cNvSpPr/>
          <p:nvPr/>
        </p:nvSpPr>
        <p:spPr>
          <a:xfrm>
            <a:off x="1329690" y="2714804"/>
            <a:ext cx="2570988" cy="257098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066800" y="2313394"/>
            <a:ext cx="3505200" cy="186806"/>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5105400" y="3657600"/>
            <a:ext cx="533400" cy="381000"/>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280138"/>
            <a:ext cx="11277599" cy="1381146"/>
          </a:xfrm>
          <a:prstGeom prst="rect">
            <a:avLst/>
          </a:prstGeom>
        </p:spPr>
        <p:txBody>
          <a:bodyPr vert="horz" wrap="square" lIns="0" tIns="123189" rIns="0" bIns="0" rtlCol="0">
            <a:spAutoFit/>
          </a:bodyPr>
          <a:lstStyle/>
          <a:p>
            <a:pPr marL="168910" marR="5080">
              <a:lnSpc>
                <a:spcPts val="4910"/>
              </a:lnSpc>
              <a:spcBef>
                <a:spcPts val="969"/>
              </a:spcBef>
              <a:tabLst>
                <a:tab pos="10140315" algn="l"/>
              </a:tabLst>
            </a:pPr>
            <a:r>
              <a:rPr spc="-385" dirty="0"/>
              <a:t>Payload </a:t>
            </a:r>
            <a:r>
              <a:rPr spc="-390" dirty="0"/>
              <a:t>Mass </a:t>
            </a:r>
            <a:r>
              <a:rPr spc="-365" dirty="0"/>
              <a:t>vs. </a:t>
            </a:r>
            <a:r>
              <a:rPr spc="-520" dirty="0"/>
              <a:t>Success </a:t>
            </a:r>
            <a:r>
              <a:rPr spc="-365" dirty="0"/>
              <a:t>vs. </a:t>
            </a:r>
            <a:r>
              <a:rPr spc="-270" dirty="0"/>
              <a:t>Booster  </a:t>
            </a:r>
            <a:r>
              <a:rPr u="heavy" spc="-330" dirty="0">
                <a:uFill>
                  <a:solidFill>
                    <a:srgbClr val="7D7D7D"/>
                  </a:solidFill>
                </a:uFill>
              </a:rPr>
              <a:t>Version</a:t>
            </a:r>
            <a:r>
              <a:rPr u="heavy" spc="-409" dirty="0">
                <a:uFill>
                  <a:solidFill>
                    <a:srgbClr val="7D7D7D"/>
                  </a:solidFill>
                </a:uFill>
              </a:rPr>
              <a:t> </a:t>
            </a:r>
            <a:r>
              <a:rPr u="heavy" spc="-330" dirty="0">
                <a:uFill>
                  <a:solidFill>
                    <a:srgbClr val="7D7D7D"/>
                  </a:solidFill>
                </a:uFill>
              </a:rPr>
              <a:t>Category	</a:t>
            </a:r>
          </a:p>
        </p:txBody>
      </p:sp>
      <p:sp>
        <p:nvSpPr>
          <p:cNvPr id="5" name="object 5"/>
          <p:cNvSpPr txBox="1">
            <a:spLocks noGrp="1"/>
          </p:cNvSpPr>
          <p:nvPr>
            <p:ph type="sldNum" sz="quarter" idx="12"/>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43</a:t>
            </a:fld>
            <a:endParaRPr dirty="0"/>
          </a:p>
        </p:txBody>
      </p:sp>
      <p:sp>
        <p:nvSpPr>
          <p:cNvPr id="3" name="object 3"/>
          <p:cNvSpPr txBox="1"/>
          <p:nvPr/>
        </p:nvSpPr>
        <p:spPr>
          <a:xfrm>
            <a:off x="410739" y="5105400"/>
            <a:ext cx="9767570" cy="1454244"/>
          </a:xfrm>
          <a:prstGeom prst="rect">
            <a:avLst/>
          </a:prstGeom>
        </p:spPr>
        <p:txBody>
          <a:bodyPr vert="horz" wrap="square" lIns="0" tIns="38100" rIns="0" bIns="0" rtlCol="0">
            <a:spAutoFit/>
          </a:bodyPr>
          <a:lstStyle/>
          <a:p>
            <a:pPr marL="12700" marR="5080">
              <a:lnSpc>
                <a:spcPct val="91700"/>
              </a:lnSpc>
              <a:spcBef>
                <a:spcPts val="300"/>
              </a:spcBef>
            </a:pPr>
            <a:r>
              <a:rPr sz="2000" spc="-5" dirty="0">
                <a:latin typeface="Carlito"/>
                <a:cs typeface="Carlito"/>
              </a:rPr>
              <a:t>Plotly dashboard has </a:t>
            </a:r>
            <a:r>
              <a:rPr sz="2000" dirty="0">
                <a:latin typeface="Carlito"/>
                <a:cs typeface="Carlito"/>
              </a:rPr>
              <a:t>a </a:t>
            </a:r>
            <a:r>
              <a:rPr sz="2000" spc="-25" dirty="0">
                <a:latin typeface="Carlito"/>
                <a:cs typeface="Carlito"/>
              </a:rPr>
              <a:t>Payload </a:t>
            </a:r>
            <a:r>
              <a:rPr sz="2000" spc="-20" dirty="0">
                <a:latin typeface="Carlito"/>
                <a:cs typeface="Carlito"/>
              </a:rPr>
              <a:t>range </a:t>
            </a:r>
            <a:r>
              <a:rPr sz="2000" spc="-60" dirty="0">
                <a:latin typeface="Carlito"/>
                <a:cs typeface="Carlito"/>
              </a:rPr>
              <a:t>selector. </a:t>
            </a:r>
            <a:r>
              <a:rPr sz="2000" spc="-65" dirty="0">
                <a:latin typeface="Carlito"/>
                <a:cs typeface="Carlito"/>
              </a:rPr>
              <a:t>However, </a:t>
            </a:r>
            <a:r>
              <a:rPr sz="2000" dirty="0">
                <a:latin typeface="Carlito"/>
                <a:cs typeface="Carlito"/>
              </a:rPr>
              <a:t>this </a:t>
            </a:r>
            <a:r>
              <a:rPr sz="2000" spc="-5" dirty="0">
                <a:latin typeface="Carlito"/>
                <a:cs typeface="Carlito"/>
              </a:rPr>
              <a:t>is </a:t>
            </a:r>
            <a:r>
              <a:rPr sz="2000" spc="-10" dirty="0">
                <a:latin typeface="Carlito"/>
                <a:cs typeface="Carlito"/>
              </a:rPr>
              <a:t>set </a:t>
            </a:r>
            <a:r>
              <a:rPr sz="2000" spc="-20" dirty="0">
                <a:latin typeface="Carlito"/>
                <a:cs typeface="Carlito"/>
              </a:rPr>
              <a:t>from </a:t>
            </a:r>
            <a:r>
              <a:rPr sz="2000" dirty="0">
                <a:latin typeface="Carlito"/>
                <a:cs typeface="Carlito"/>
              </a:rPr>
              <a:t>0-10000 </a:t>
            </a:r>
            <a:r>
              <a:rPr sz="2000" spc="-20" dirty="0">
                <a:latin typeface="Carlito"/>
                <a:cs typeface="Carlito"/>
              </a:rPr>
              <a:t>instead </a:t>
            </a:r>
            <a:r>
              <a:rPr sz="2000" spc="-5" dirty="0">
                <a:latin typeface="Carlito"/>
                <a:cs typeface="Carlito"/>
              </a:rPr>
              <a:t>of </a:t>
            </a:r>
            <a:r>
              <a:rPr sz="2000" dirty="0">
                <a:latin typeface="Carlito"/>
                <a:cs typeface="Carlito"/>
              </a:rPr>
              <a:t>the  </a:t>
            </a:r>
            <a:r>
              <a:rPr sz="2000" spc="-20" dirty="0">
                <a:latin typeface="Carlito"/>
                <a:cs typeface="Carlito"/>
              </a:rPr>
              <a:t>max </a:t>
            </a:r>
            <a:r>
              <a:rPr sz="2000" spc="-25" dirty="0">
                <a:latin typeface="Carlito"/>
                <a:cs typeface="Carlito"/>
              </a:rPr>
              <a:t>Payload </a:t>
            </a:r>
            <a:r>
              <a:rPr sz="2000" spc="-5" dirty="0">
                <a:latin typeface="Carlito"/>
                <a:cs typeface="Carlito"/>
              </a:rPr>
              <a:t>of </a:t>
            </a:r>
            <a:r>
              <a:rPr sz="2000" dirty="0">
                <a:latin typeface="Carlito"/>
                <a:cs typeface="Carlito"/>
              </a:rPr>
              <a:t>15600. </a:t>
            </a:r>
            <a:r>
              <a:rPr sz="2000" spc="-5" dirty="0">
                <a:latin typeface="Carlito"/>
                <a:cs typeface="Carlito"/>
              </a:rPr>
              <a:t>Class </a:t>
            </a:r>
            <a:r>
              <a:rPr sz="2000" spc="-20" dirty="0">
                <a:latin typeface="Carlito"/>
                <a:cs typeface="Carlito"/>
              </a:rPr>
              <a:t>indicates </a:t>
            </a:r>
            <a:r>
              <a:rPr sz="2000" dirty="0">
                <a:latin typeface="Carlito"/>
                <a:cs typeface="Carlito"/>
              </a:rPr>
              <a:t>1 </a:t>
            </a:r>
            <a:r>
              <a:rPr sz="2000" spc="-30" dirty="0">
                <a:latin typeface="Carlito"/>
                <a:cs typeface="Carlito"/>
              </a:rPr>
              <a:t>for </a:t>
            </a:r>
            <a:r>
              <a:rPr sz="2000" spc="-5" dirty="0">
                <a:latin typeface="Carlito"/>
                <a:cs typeface="Carlito"/>
              </a:rPr>
              <a:t>successful </a:t>
            </a:r>
            <a:r>
              <a:rPr sz="2000" dirty="0">
                <a:latin typeface="Carlito"/>
                <a:cs typeface="Carlito"/>
              </a:rPr>
              <a:t>landing and 0 </a:t>
            </a:r>
            <a:r>
              <a:rPr sz="2000" spc="-30" dirty="0">
                <a:latin typeface="Carlito"/>
                <a:cs typeface="Carlito"/>
              </a:rPr>
              <a:t>for </a:t>
            </a:r>
            <a:r>
              <a:rPr sz="2000" spc="-20" dirty="0">
                <a:latin typeface="Carlito"/>
                <a:cs typeface="Carlito"/>
              </a:rPr>
              <a:t>failure. </a:t>
            </a:r>
            <a:r>
              <a:rPr sz="2000" spc="-25" dirty="0">
                <a:latin typeface="Carlito"/>
                <a:cs typeface="Carlito"/>
              </a:rPr>
              <a:t>Scatter </a:t>
            </a:r>
            <a:r>
              <a:rPr sz="2000" spc="-5" dirty="0">
                <a:latin typeface="Carlito"/>
                <a:cs typeface="Carlito"/>
              </a:rPr>
              <a:t>plot also  accounts </a:t>
            </a:r>
            <a:r>
              <a:rPr sz="2000" spc="-25" dirty="0">
                <a:latin typeface="Carlito"/>
                <a:cs typeface="Carlito"/>
              </a:rPr>
              <a:t>for </a:t>
            </a:r>
            <a:r>
              <a:rPr sz="2000" spc="-20" dirty="0">
                <a:latin typeface="Carlito"/>
                <a:cs typeface="Carlito"/>
              </a:rPr>
              <a:t>booster </a:t>
            </a:r>
            <a:r>
              <a:rPr sz="2000" spc="-25" dirty="0">
                <a:latin typeface="Carlito"/>
                <a:cs typeface="Carlito"/>
              </a:rPr>
              <a:t>version </a:t>
            </a:r>
            <a:r>
              <a:rPr sz="2000" spc="-20" dirty="0">
                <a:latin typeface="Carlito"/>
                <a:cs typeface="Carlito"/>
              </a:rPr>
              <a:t>category </a:t>
            </a:r>
            <a:r>
              <a:rPr sz="2000" spc="-5" dirty="0">
                <a:latin typeface="Carlito"/>
                <a:cs typeface="Carlito"/>
              </a:rPr>
              <a:t>in color </a:t>
            </a:r>
            <a:r>
              <a:rPr sz="2000" dirty="0">
                <a:latin typeface="Carlito"/>
                <a:cs typeface="Carlito"/>
              </a:rPr>
              <a:t>and number </a:t>
            </a:r>
            <a:r>
              <a:rPr sz="2000" spc="-5" dirty="0">
                <a:latin typeface="Carlito"/>
                <a:cs typeface="Carlito"/>
              </a:rPr>
              <a:t>of </a:t>
            </a:r>
            <a:r>
              <a:rPr sz="2000" dirty="0">
                <a:latin typeface="Carlito"/>
                <a:cs typeface="Carlito"/>
              </a:rPr>
              <a:t>launches </a:t>
            </a:r>
            <a:r>
              <a:rPr sz="2000" spc="-5" dirty="0">
                <a:latin typeface="Carlito"/>
                <a:cs typeface="Carlito"/>
              </a:rPr>
              <a:t>in </a:t>
            </a:r>
            <a:r>
              <a:rPr sz="2000" spc="-15" dirty="0">
                <a:latin typeface="Carlito"/>
                <a:cs typeface="Carlito"/>
              </a:rPr>
              <a:t>point </a:t>
            </a:r>
            <a:r>
              <a:rPr sz="2000" spc="-25" dirty="0">
                <a:latin typeface="Carlito"/>
                <a:cs typeface="Carlito"/>
              </a:rPr>
              <a:t>size. </a:t>
            </a:r>
            <a:r>
              <a:rPr sz="2000" spc="-5" dirty="0">
                <a:latin typeface="Carlito"/>
                <a:cs typeface="Carlito"/>
              </a:rPr>
              <a:t>In </a:t>
            </a:r>
            <a:r>
              <a:rPr sz="2000" dirty="0">
                <a:latin typeface="Carlito"/>
                <a:cs typeface="Carlito"/>
              </a:rPr>
              <a:t>this  </a:t>
            </a:r>
            <a:r>
              <a:rPr sz="2000" spc="-5" dirty="0">
                <a:latin typeface="Carlito"/>
                <a:cs typeface="Carlito"/>
              </a:rPr>
              <a:t>particular </a:t>
            </a:r>
            <a:r>
              <a:rPr sz="2000" spc="-20" dirty="0">
                <a:latin typeface="Carlito"/>
                <a:cs typeface="Carlito"/>
              </a:rPr>
              <a:t>range </a:t>
            </a:r>
            <a:r>
              <a:rPr sz="2000" spc="-5" dirty="0">
                <a:latin typeface="Carlito"/>
                <a:cs typeface="Carlito"/>
              </a:rPr>
              <a:t>of </a:t>
            </a:r>
            <a:r>
              <a:rPr sz="2000" dirty="0">
                <a:latin typeface="Carlito"/>
                <a:cs typeface="Carlito"/>
              </a:rPr>
              <a:t>0-6000, </a:t>
            </a:r>
            <a:r>
              <a:rPr sz="2000" spc="-20" dirty="0">
                <a:latin typeface="Carlito"/>
                <a:cs typeface="Carlito"/>
              </a:rPr>
              <a:t>interestingly </a:t>
            </a:r>
            <a:r>
              <a:rPr sz="2000" spc="-5" dirty="0">
                <a:latin typeface="Carlito"/>
                <a:cs typeface="Carlito"/>
              </a:rPr>
              <a:t>there </a:t>
            </a:r>
            <a:r>
              <a:rPr sz="2000" spc="-20" dirty="0">
                <a:latin typeface="Carlito"/>
                <a:cs typeface="Carlito"/>
              </a:rPr>
              <a:t>are two failed </a:t>
            </a:r>
            <a:r>
              <a:rPr sz="2000" dirty="0">
                <a:latin typeface="Carlito"/>
                <a:cs typeface="Carlito"/>
              </a:rPr>
              <a:t>landings </a:t>
            </a:r>
            <a:r>
              <a:rPr sz="2000" spc="-5" dirty="0">
                <a:latin typeface="Carlito"/>
                <a:cs typeface="Carlito"/>
              </a:rPr>
              <a:t>with payloads of </a:t>
            </a:r>
            <a:r>
              <a:rPr sz="2000" spc="-45" dirty="0">
                <a:latin typeface="Carlito"/>
                <a:cs typeface="Carlito"/>
              </a:rPr>
              <a:t>zero</a:t>
            </a:r>
            <a:r>
              <a:rPr sz="2000" spc="-30" dirty="0">
                <a:latin typeface="Carlito"/>
                <a:cs typeface="Carlito"/>
              </a:rPr>
              <a:t> </a:t>
            </a:r>
            <a:r>
              <a:rPr sz="2000" dirty="0">
                <a:latin typeface="Carlito"/>
                <a:cs typeface="Carlito"/>
              </a:rPr>
              <a:t>kg.</a:t>
            </a:r>
          </a:p>
        </p:txBody>
      </p:sp>
      <p:sp>
        <p:nvSpPr>
          <p:cNvPr id="4" name="object 4"/>
          <p:cNvSpPr/>
          <p:nvPr/>
        </p:nvSpPr>
        <p:spPr>
          <a:xfrm>
            <a:off x="417958" y="1774321"/>
            <a:ext cx="11568046" cy="298156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prstClr val="white"/>
                </a:solidFill>
              </a:rPr>
              <a:t>Section 5</a:t>
            </a:r>
          </a:p>
        </p:txBody>
      </p:sp>
    </p:spTree>
    <p:extLst>
      <p:ext uri="{BB962C8B-B14F-4D97-AF65-F5344CB8AC3E}">
        <p14:creationId xmlns:p14="http://schemas.microsoft.com/office/powerpoint/2010/main" val="33864676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4914901"/>
            <a:ext cx="12188825" cy="1943100"/>
            <a:chOff x="0" y="4914901"/>
            <a:chExt cx="12188825" cy="1943100"/>
          </a:xfrm>
        </p:grpSpPr>
        <p:sp>
          <p:nvSpPr>
            <p:cNvPr id="3" name="object 3"/>
            <p:cNvSpPr/>
            <p:nvPr/>
          </p:nvSpPr>
          <p:spPr>
            <a:xfrm>
              <a:off x="0" y="4978906"/>
              <a:ext cx="12188825" cy="1878964"/>
            </a:xfrm>
            <a:custGeom>
              <a:avLst/>
              <a:gdLst/>
              <a:ahLst/>
              <a:cxnLst/>
              <a:rect l="l" t="t" r="r" b="b"/>
              <a:pathLst>
                <a:path w="12188825" h="1878965">
                  <a:moveTo>
                    <a:pt x="12188444" y="0"/>
                  </a:moveTo>
                  <a:lnTo>
                    <a:pt x="0" y="0"/>
                  </a:lnTo>
                  <a:lnTo>
                    <a:pt x="0" y="1878584"/>
                  </a:lnTo>
                  <a:lnTo>
                    <a:pt x="12188444" y="1878584"/>
                  </a:lnTo>
                  <a:lnTo>
                    <a:pt x="12188444" y="0"/>
                  </a:lnTo>
                  <a:close/>
                </a:path>
              </a:pathLst>
            </a:custGeom>
            <a:solidFill>
              <a:srgbClr val="BB562C"/>
            </a:solidFill>
          </p:spPr>
          <p:txBody>
            <a:bodyPr wrap="square" lIns="0" tIns="0" rIns="0" bIns="0" rtlCol="0"/>
            <a:lstStyle/>
            <a:p>
              <a:endParaRPr/>
            </a:p>
          </p:txBody>
        </p:sp>
        <p:sp>
          <p:nvSpPr>
            <p:cNvPr id="4" name="object 4"/>
            <p:cNvSpPr/>
            <p:nvPr/>
          </p:nvSpPr>
          <p:spPr>
            <a:xfrm>
              <a:off x="0" y="4914901"/>
              <a:ext cx="12188825" cy="64135"/>
            </a:xfrm>
            <a:custGeom>
              <a:avLst/>
              <a:gdLst/>
              <a:ahLst/>
              <a:cxnLst/>
              <a:rect l="l" t="t" r="r" b="b"/>
              <a:pathLst>
                <a:path w="12188825" h="64135">
                  <a:moveTo>
                    <a:pt x="12188444" y="0"/>
                  </a:moveTo>
                  <a:lnTo>
                    <a:pt x="0" y="0"/>
                  </a:lnTo>
                  <a:lnTo>
                    <a:pt x="0" y="63879"/>
                  </a:lnTo>
                  <a:lnTo>
                    <a:pt x="12188444" y="63879"/>
                  </a:lnTo>
                  <a:lnTo>
                    <a:pt x="12188444" y="0"/>
                  </a:lnTo>
                  <a:close/>
                </a:path>
              </a:pathLst>
            </a:custGeom>
            <a:solidFill>
              <a:srgbClr val="E28312"/>
            </a:solidFill>
          </p:spPr>
          <p:txBody>
            <a:bodyPr wrap="square" lIns="0" tIns="0" rIns="0" bIns="0" rtlCol="0"/>
            <a:lstStyle/>
            <a:p>
              <a:endParaRPr/>
            </a:p>
          </p:txBody>
        </p:sp>
      </p:grpSp>
      <p:sp>
        <p:nvSpPr>
          <p:cNvPr id="5" name="object 5"/>
          <p:cNvSpPr txBox="1">
            <a:spLocks noGrp="1"/>
          </p:cNvSpPr>
          <p:nvPr>
            <p:ph type="title"/>
          </p:nvPr>
        </p:nvSpPr>
        <p:spPr>
          <a:xfrm>
            <a:off x="1176018" y="321386"/>
            <a:ext cx="6520181" cy="574675"/>
          </a:xfrm>
          <a:prstGeom prst="rect">
            <a:avLst/>
          </a:prstGeom>
        </p:spPr>
        <p:txBody>
          <a:bodyPr vert="horz" wrap="square" lIns="0" tIns="12700" rIns="0" bIns="0" rtlCol="0">
            <a:spAutoFit/>
          </a:bodyPr>
          <a:lstStyle/>
          <a:p>
            <a:pPr marL="12700">
              <a:lnSpc>
                <a:spcPct val="100000"/>
              </a:lnSpc>
              <a:spcBef>
                <a:spcPts val="100"/>
              </a:spcBef>
            </a:pPr>
            <a:r>
              <a:rPr sz="3600" b="1" spc="-229" dirty="0">
                <a:solidFill>
                  <a:schemeClr val="tx1"/>
                </a:solidFill>
                <a:effectLst>
                  <a:outerShdw blurRad="38100" dist="38100" dir="2700000" algn="tl">
                    <a:srgbClr val="000000">
                      <a:alpha val="43137"/>
                    </a:srgbClr>
                  </a:outerShdw>
                </a:effectLst>
              </a:rPr>
              <a:t>Classification</a:t>
            </a:r>
            <a:r>
              <a:rPr sz="3600" b="1" spc="-340" dirty="0">
                <a:solidFill>
                  <a:schemeClr val="tx1"/>
                </a:solidFill>
                <a:effectLst>
                  <a:outerShdw blurRad="38100" dist="38100" dir="2700000" algn="tl">
                    <a:srgbClr val="000000">
                      <a:alpha val="43137"/>
                    </a:srgbClr>
                  </a:outerShdw>
                </a:effectLst>
              </a:rPr>
              <a:t> </a:t>
            </a:r>
            <a:r>
              <a:rPr sz="3600" b="1" spc="-280" dirty="0">
                <a:solidFill>
                  <a:schemeClr val="tx1"/>
                </a:solidFill>
                <a:effectLst>
                  <a:outerShdw blurRad="38100" dist="38100" dir="2700000" algn="tl">
                    <a:srgbClr val="000000">
                      <a:alpha val="43137"/>
                    </a:srgbClr>
                  </a:outerShdw>
                </a:effectLst>
              </a:rPr>
              <a:t>Accuracy</a:t>
            </a:r>
            <a:endParaRPr sz="3600" b="1" dirty="0">
              <a:solidFill>
                <a:schemeClr val="tx1"/>
              </a:solidFill>
              <a:effectLst>
                <a:outerShdw blurRad="38100" dist="38100" dir="2700000" algn="tl">
                  <a:srgbClr val="000000">
                    <a:alpha val="43137"/>
                  </a:srgbClr>
                </a:outerShdw>
              </a:effectLst>
            </a:endParaRPr>
          </a:p>
        </p:txBody>
      </p:sp>
      <p:sp>
        <p:nvSpPr>
          <p:cNvPr id="8" name="object 8"/>
          <p:cNvSpPr txBox="1">
            <a:spLocks noGrp="1"/>
          </p:cNvSpPr>
          <p:nvPr>
            <p:ph type="sldNum" sz="quarter" idx="12"/>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45</a:t>
            </a:fld>
            <a:endParaRPr dirty="0"/>
          </a:p>
        </p:txBody>
      </p:sp>
      <p:sp>
        <p:nvSpPr>
          <p:cNvPr id="6" name="object 6"/>
          <p:cNvSpPr txBox="1"/>
          <p:nvPr/>
        </p:nvSpPr>
        <p:spPr>
          <a:xfrm>
            <a:off x="1176019" y="5000396"/>
            <a:ext cx="10482581" cy="1203663"/>
          </a:xfrm>
          <a:prstGeom prst="rect">
            <a:avLst/>
          </a:prstGeom>
        </p:spPr>
        <p:txBody>
          <a:bodyPr vert="horz" wrap="square" lIns="0" tIns="12700" rIns="0" bIns="0" rtlCol="0">
            <a:spAutoFit/>
          </a:bodyPr>
          <a:lstStyle/>
          <a:p>
            <a:pPr marL="298450" marR="2860040" indent="-285750">
              <a:lnSpc>
                <a:spcPct val="120700"/>
              </a:lnSpc>
              <a:spcBef>
                <a:spcPts val="100"/>
              </a:spcBef>
              <a:buFont typeface="Wingdings" panose="05000000000000000000" pitchFamily="2" charset="2"/>
              <a:buChar char="q"/>
            </a:pPr>
            <a:r>
              <a:rPr sz="1600" spc="-5" dirty="0">
                <a:solidFill>
                  <a:srgbClr val="FFFFFF"/>
                </a:solidFill>
                <a:latin typeface="Carlito"/>
                <a:cs typeface="Carlito"/>
              </a:rPr>
              <a:t>All models had virtually the </a:t>
            </a:r>
            <a:r>
              <a:rPr sz="1600" spc="-10" dirty="0">
                <a:solidFill>
                  <a:srgbClr val="FFFFFF"/>
                </a:solidFill>
                <a:latin typeface="Carlito"/>
                <a:cs typeface="Carlito"/>
              </a:rPr>
              <a:t>same </a:t>
            </a:r>
            <a:r>
              <a:rPr sz="1600" spc="-20" dirty="0">
                <a:solidFill>
                  <a:srgbClr val="FFFFFF"/>
                </a:solidFill>
                <a:latin typeface="Carlito"/>
                <a:cs typeface="Carlito"/>
              </a:rPr>
              <a:t>accuracy </a:t>
            </a:r>
            <a:r>
              <a:rPr sz="1600" spc="-5" dirty="0">
                <a:solidFill>
                  <a:srgbClr val="FFFFFF"/>
                </a:solidFill>
                <a:latin typeface="Carlito"/>
                <a:cs typeface="Carlito"/>
              </a:rPr>
              <a:t>on the </a:t>
            </a:r>
            <a:r>
              <a:rPr sz="1600" spc="-20" dirty="0">
                <a:solidFill>
                  <a:srgbClr val="FFFFFF"/>
                </a:solidFill>
                <a:latin typeface="Carlito"/>
                <a:cs typeface="Carlito"/>
              </a:rPr>
              <a:t>test set </a:t>
            </a:r>
            <a:r>
              <a:rPr sz="1600" spc="-15" dirty="0">
                <a:solidFill>
                  <a:srgbClr val="FFFFFF"/>
                </a:solidFill>
                <a:latin typeface="Carlito"/>
                <a:cs typeface="Carlito"/>
              </a:rPr>
              <a:t>at </a:t>
            </a:r>
            <a:r>
              <a:rPr sz="1600" spc="-20" dirty="0">
                <a:solidFill>
                  <a:srgbClr val="FFFFFF"/>
                </a:solidFill>
                <a:latin typeface="Carlito"/>
                <a:cs typeface="Carlito"/>
              </a:rPr>
              <a:t>83.33% </a:t>
            </a:r>
            <a:r>
              <a:rPr sz="1600" spc="-45" dirty="0">
                <a:solidFill>
                  <a:srgbClr val="FFFFFF"/>
                </a:solidFill>
                <a:latin typeface="Carlito"/>
                <a:cs typeface="Carlito"/>
              </a:rPr>
              <a:t>accuracy</a:t>
            </a:r>
            <a:r>
              <a:rPr sz="1600" spc="-45" dirty="0" smtClean="0">
                <a:solidFill>
                  <a:srgbClr val="FFFFFF"/>
                </a:solidFill>
                <a:latin typeface="Carlito"/>
                <a:cs typeface="Carlito"/>
              </a:rPr>
              <a:t>.</a:t>
            </a:r>
            <a:endParaRPr lang="en-US" sz="1600" spc="-45" dirty="0" smtClean="0">
              <a:solidFill>
                <a:srgbClr val="FFFFFF"/>
              </a:solidFill>
              <a:latin typeface="Carlito"/>
              <a:cs typeface="Carlito"/>
            </a:endParaRPr>
          </a:p>
          <a:p>
            <a:pPr marL="298450" marR="2860040" indent="-285750">
              <a:lnSpc>
                <a:spcPct val="120700"/>
              </a:lnSpc>
              <a:spcBef>
                <a:spcPts val="100"/>
              </a:spcBef>
              <a:buFont typeface="Wingdings" panose="05000000000000000000" pitchFamily="2" charset="2"/>
              <a:buChar char="q"/>
            </a:pPr>
            <a:r>
              <a:rPr sz="1600" spc="-45" dirty="0" smtClean="0">
                <a:solidFill>
                  <a:srgbClr val="FFFFFF"/>
                </a:solidFill>
                <a:latin typeface="Carlito"/>
                <a:cs typeface="Carlito"/>
              </a:rPr>
              <a:t> </a:t>
            </a:r>
            <a:r>
              <a:rPr sz="1600" dirty="0">
                <a:solidFill>
                  <a:srgbClr val="FFFFFF"/>
                </a:solidFill>
                <a:latin typeface="Carlito"/>
                <a:cs typeface="Carlito"/>
              </a:rPr>
              <a:t>It </a:t>
            </a:r>
            <a:r>
              <a:rPr sz="1600" spc="-5" dirty="0">
                <a:solidFill>
                  <a:srgbClr val="FFFFFF"/>
                </a:solidFill>
                <a:latin typeface="Carlito"/>
                <a:cs typeface="Carlito"/>
              </a:rPr>
              <a:t>should be </a:t>
            </a:r>
            <a:r>
              <a:rPr sz="1600" spc="-15" dirty="0">
                <a:solidFill>
                  <a:srgbClr val="FFFFFF"/>
                </a:solidFill>
                <a:latin typeface="Carlito"/>
                <a:cs typeface="Carlito"/>
              </a:rPr>
              <a:t>noted </a:t>
            </a:r>
            <a:r>
              <a:rPr sz="1600" spc="-10" dirty="0">
                <a:solidFill>
                  <a:srgbClr val="FFFFFF"/>
                </a:solidFill>
                <a:latin typeface="Carlito"/>
                <a:cs typeface="Carlito"/>
              </a:rPr>
              <a:t>that </a:t>
            </a:r>
            <a:r>
              <a:rPr sz="1600" spc="-20" dirty="0">
                <a:solidFill>
                  <a:srgbClr val="FFFFFF"/>
                </a:solidFill>
                <a:latin typeface="Carlito"/>
                <a:cs typeface="Carlito"/>
              </a:rPr>
              <a:t>test size </a:t>
            </a:r>
            <a:r>
              <a:rPr sz="1600" dirty="0">
                <a:solidFill>
                  <a:srgbClr val="FFFFFF"/>
                </a:solidFill>
                <a:latin typeface="Carlito"/>
                <a:cs typeface="Carlito"/>
              </a:rPr>
              <a:t>is </a:t>
            </a:r>
            <a:r>
              <a:rPr sz="1600" spc="-5" dirty="0">
                <a:solidFill>
                  <a:srgbClr val="FFFFFF"/>
                </a:solidFill>
                <a:latin typeface="Carlito"/>
                <a:cs typeface="Carlito"/>
              </a:rPr>
              <a:t>small </a:t>
            </a:r>
            <a:r>
              <a:rPr sz="1600" spc="-15" dirty="0">
                <a:solidFill>
                  <a:srgbClr val="FFFFFF"/>
                </a:solidFill>
                <a:latin typeface="Carlito"/>
                <a:cs typeface="Carlito"/>
              </a:rPr>
              <a:t>at </a:t>
            </a:r>
            <a:r>
              <a:rPr sz="1600" spc="-5" dirty="0">
                <a:solidFill>
                  <a:srgbClr val="FFFFFF"/>
                </a:solidFill>
                <a:latin typeface="Carlito"/>
                <a:cs typeface="Carlito"/>
              </a:rPr>
              <a:t>only </a:t>
            </a:r>
            <a:r>
              <a:rPr sz="1600" spc="-10" dirty="0">
                <a:solidFill>
                  <a:srgbClr val="FFFFFF"/>
                </a:solidFill>
                <a:latin typeface="Carlito"/>
                <a:cs typeface="Carlito"/>
              </a:rPr>
              <a:t>sample </a:t>
            </a:r>
            <a:r>
              <a:rPr sz="1600" spc="-20" dirty="0">
                <a:solidFill>
                  <a:srgbClr val="FFFFFF"/>
                </a:solidFill>
                <a:latin typeface="Carlito"/>
                <a:cs typeface="Carlito"/>
              </a:rPr>
              <a:t>size </a:t>
            </a:r>
            <a:r>
              <a:rPr sz="1600" spc="-5" dirty="0">
                <a:solidFill>
                  <a:srgbClr val="FFFFFF"/>
                </a:solidFill>
                <a:latin typeface="Carlito"/>
                <a:cs typeface="Carlito"/>
              </a:rPr>
              <a:t>of</a:t>
            </a:r>
            <a:r>
              <a:rPr sz="1600" spc="-204" dirty="0">
                <a:solidFill>
                  <a:srgbClr val="FFFFFF"/>
                </a:solidFill>
                <a:latin typeface="Carlito"/>
                <a:cs typeface="Carlito"/>
              </a:rPr>
              <a:t> </a:t>
            </a:r>
            <a:r>
              <a:rPr sz="1600" spc="-10" dirty="0">
                <a:solidFill>
                  <a:srgbClr val="FFFFFF"/>
                </a:solidFill>
                <a:latin typeface="Carlito"/>
                <a:cs typeface="Carlito"/>
              </a:rPr>
              <a:t>18.</a:t>
            </a:r>
            <a:endParaRPr sz="1600" dirty="0">
              <a:latin typeface="Carlito"/>
              <a:cs typeface="Carlito"/>
            </a:endParaRPr>
          </a:p>
          <a:p>
            <a:pPr marL="298450" indent="-285750">
              <a:lnSpc>
                <a:spcPct val="100000"/>
              </a:lnSpc>
              <a:spcBef>
                <a:spcPts val="250"/>
              </a:spcBef>
              <a:buFont typeface="Wingdings" panose="05000000000000000000" pitchFamily="2" charset="2"/>
              <a:buChar char="q"/>
            </a:pPr>
            <a:r>
              <a:rPr sz="1600" spc="-5" dirty="0">
                <a:solidFill>
                  <a:srgbClr val="FFFFFF"/>
                </a:solidFill>
                <a:latin typeface="Carlito"/>
                <a:cs typeface="Carlito"/>
              </a:rPr>
              <a:t>This </a:t>
            </a:r>
            <a:r>
              <a:rPr sz="1600" spc="-20" dirty="0">
                <a:solidFill>
                  <a:srgbClr val="FFFFFF"/>
                </a:solidFill>
                <a:latin typeface="Carlito"/>
                <a:cs typeface="Carlito"/>
              </a:rPr>
              <a:t>can cause large variance </a:t>
            </a:r>
            <a:r>
              <a:rPr sz="1600" dirty="0">
                <a:solidFill>
                  <a:srgbClr val="FFFFFF"/>
                </a:solidFill>
                <a:latin typeface="Carlito"/>
                <a:cs typeface="Carlito"/>
              </a:rPr>
              <a:t>in </a:t>
            </a:r>
            <a:r>
              <a:rPr sz="1600" spc="-20" dirty="0">
                <a:solidFill>
                  <a:srgbClr val="FFFFFF"/>
                </a:solidFill>
                <a:latin typeface="Carlito"/>
                <a:cs typeface="Carlito"/>
              </a:rPr>
              <a:t>accuracy results, </a:t>
            </a:r>
            <a:r>
              <a:rPr sz="1600" spc="-15" dirty="0">
                <a:solidFill>
                  <a:srgbClr val="FFFFFF"/>
                </a:solidFill>
                <a:latin typeface="Carlito"/>
                <a:cs typeface="Carlito"/>
              </a:rPr>
              <a:t>such </a:t>
            </a:r>
            <a:r>
              <a:rPr sz="1600" spc="-5" dirty="0">
                <a:solidFill>
                  <a:srgbClr val="FFFFFF"/>
                </a:solidFill>
                <a:latin typeface="Carlito"/>
                <a:cs typeface="Carlito"/>
              </a:rPr>
              <a:t>as those in </a:t>
            </a:r>
            <a:r>
              <a:rPr sz="1600" spc="-15" dirty="0">
                <a:solidFill>
                  <a:srgbClr val="FFFFFF"/>
                </a:solidFill>
                <a:latin typeface="Carlito"/>
                <a:cs typeface="Carlito"/>
              </a:rPr>
              <a:t>Decision </a:t>
            </a:r>
            <a:r>
              <a:rPr sz="1600" spc="-65" dirty="0">
                <a:solidFill>
                  <a:srgbClr val="FFFFFF"/>
                </a:solidFill>
                <a:latin typeface="Carlito"/>
                <a:cs typeface="Carlito"/>
              </a:rPr>
              <a:t>Tree </a:t>
            </a:r>
            <a:r>
              <a:rPr sz="1600" spc="-10" dirty="0">
                <a:solidFill>
                  <a:srgbClr val="FFFFFF"/>
                </a:solidFill>
                <a:latin typeface="Carlito"/>
                <a:cs typeface="Carlito"/>
              </a:rPr>
              <a:t>Classifier </a:t>
            </a:r>
            <a:r>
              <a:rPr sz="1600" spc="-5" dirty="0">
                <a:solidFill>
                  <a:srgbClr val="FFFFFF"/>
                </a:solidFill>
                <a:latin typeface="Carlito"/>
                <a:cs typeface="Carlito"/>
              </a:rPr>
              <a:t>model in </a:t>
            </a:r>
            <a:r>
              <a:rPr sz="1600" spc="-25" dirty="0">
                <a:solidFill>
                  <a:srgbClr val="FFFFFF"/>
                </a:solidFill>
                <a:latin typeface="Carlito"/>
                <a:cs typeface="Carlito"/>
              </a:rPr>
              <a:t>repeated</a:t>
            </a:r>
            <a:r>
              <a:rPr sz="1600" spc="60" dirty="0">
                <a:solidFill>
                  <a:srgbClr val="FFFFFF"/>
                </a:solidFill>
                <a:latin typeface="Carlito"/>
                <a:cs typeface="Carlito"/>
              </a:rPr>
              <a:t> </a:t>
            </a:r>
            <a:r>
              <a:rPr sz="1600" spc="-15" dirty="0">
                <a:solidFill>
                  <a:srgbClr val="FFFFFF"/>
                </a:solidFill>
                <a:latin typeface="Carlito"/>
                <a:cs typeface="Carlito"/>
              </a:rPr>
              <a:t>runs.</a:t>
            </a:r>
            <a:endParaRPr sz="1600" dirty="0">
              <a:latin typeface="Carlito"/>
              <a:cs typeface="Carlito"/>
            </a:endParaRPr>
          </a:p>
          <a:p>
            <a:pPr marL="298450" indent="-285750">
              <a:lnSpc>
                <a:spcPct val="100000"/>
              </a:lnSpc>
              <a:spcBef>
                <a:spcPts val="400"/>
              </a:spcBef>
              <a:buFont typeface="Wingdings" panose="05000000000000000000" pitchFamily="2" charset="2"/>
              <a:buChar char="q"/>
            </a:pPr>
            <a:r>
              <a:rPr sz="1600" spc="-55" dirty="0">
                <a:solidFill>
                  <a:srgbClr val="FFFFFF"/>
                </a:solidFill>
                <a:latin typeface="Carlito"/>
                <a:cs typeface="Carlito"/>
              </a:rPr>
              <a:t>We </a:t>
            </a:r>
            <a:r>
              <a:rPr sz="1600" spc="-20" dirty="0">
                <a:solidFill>
                  <a:srgbClr val="FFFFFF"/>
                </a:solidFill>
                <a:latin typeface="Carlito"/>
                <a:cs typeface="Carlito"/>
              </a:rPr>
              <a:t>likely </a:t>
            </a:r>
            <a:r>
              <a:rPr sz="1600" spc="-15" dirty="0">
                <a:solidFill>
                  <a:srgbClr val="FFFFFF"/>
                </a:solidFill>
                <a:latin typeface="Carlito"/>
                <a:cs typeface="Carlito"/>
              </a:rPr>
              <a:t>need </a:t>
            </a:r>
            <a:r>
              <a:rPr sz="1600" spc="-25" dirty="0">
                <a:solidFill>
                  <a:srgbClr val="FFFFFF"/>
                </a:solidFill>
                <a:latin typeface="Carlito"/>
                <a:cs typeface="Carlito"/>
              </a:rPr>
              <a:t>more data </a:t>
            </a:r>
            <a:r>
              <a:rPr sz="1600" spc="-15" dirty="0">
                <a:solidFill>
                  <a:srgbClr val="FFFFFF"/>
                </a:solidFill>
                <a:latin typeface="Carlito"/>
                <a:cs typeface="Carlito"/>
              </a:rPr>
              <a:t>to </a:t>
            </a:r>
            <a:r>
              <a:rPr sz="1600" spc="-20" dirty="0">
                <a:solidFill>
                  <a:srgbClr val="FFFFFF"/>
                </a:solidFill>
                <a:latin typeface="Carlito"/>
                <a:cs typeface="Carlito"/>
              </a:rPr>
              <a:t>determine </a:t>
            </a:r>
            <a:r>
              <a:rPr sz="1600" spc="-5" dirty="0">
                <a:solidFill>
                  <a:srgbClr val="FFFFFF"/>
                </a:solidFill>
                <a:latin typeface="Carlito"/>
                <a:cs typeface="Carlito"/>
              </a:rPr>
              <a:t>the </a:t>
            </a:r>
            <a:r>
              <a:rPr sz="1600" spc="-20" dirty="0">
                <a:solidFill>
                  <a:srgbClr val="FFFFFF"/>
                </a:solidFill>
                <a:latin typeface="Carlito"/>
                <a:cs typeface="Carlito"/>
              </a:rPr>
              <a:t>best</a:t>
            </a:r>
            <a:r>
              <a:rPr sz="1600" spc="114" dirty="0">
                <a:solidFill>
                  <a:srgbClr val="FFFFFF"/>
                </a:solidFill>
                <a:latin typeface="Carlito"/>
                <a:cs typeface="Carlito"/>
              </a:rPr>
              <a:t> </a:t>
            </a:r>
            <a:r>
              <a:rPr sz="1600" spc="-15" dirty="0">
                <a:solidFill>
                  <a:srgbClr val="FFFFFF"/>
                </a:solidFill>
                <a:latin typeface="Carlito"/>
                <a:cs typeface="Carlito"/>
              </a:rPr>
              <a:t>model.</a:t>
            </a:r>
            <a:endParaRPr sz="1600" dirty="0">
              <a:latin typeface="Carlito"/>
              <a:cs typeface="Carlito"/>
            </a:endParaRPr>
          </a:p>
        </p:txBody>
      </p:sp>
      <p:sp>
        <p:nvSpPr>
          <p:cNvPr id="7" name="object 7"/>
          <p:cNvSpPr/>
          <p:nvPr/>
        </p:nvSpPr>
        <p:spPr>
          <a:xfrm>
            <a:off x="1981200" y="1231888"/>
            <a:ext cx="5076444" cy="333756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4914901"/>
            <a:ext cx="12188825" cy="1943100"/>
            <a:chOff x="0" y="4914901"/>
            <a:chExt cx="12188825" cy="1943100"/>
          </a:xfrm>
        </p:grpSpPr>
        <p:sp>
          <p:nvSpPr>
            <p:cNvPr id="3" name="object 3"/>
            <p:cNvSpPr/>
            <p:nvPr/>
          </p:nvSpPr>
          <p:spPr>
            <a:xfrm>
              <a:off x="0" y="4978906"/>
              <a:ext cx="12188825" cy="1878964"/>
            </a:xfrm>
            <a:custGeom>
              <a:avLst/>
              <a:gdLst/>
              <a:ahLst/>
              <a:cxnLst/>
              <a:rect l="l" t="t" r="r" b="b"/>
              <a:pathLst>
                <a:path w="12188825" h="1878965">
                  <a:moveTo>
                    <a:pt x="12188444" y="0"/>
                  </a:moveTo>
                  <a:lnTo>
                    <a:pt x="0" y="0"/>
                  </a:lnTo>
                  <a:lnTo>
                    <a:pt x="0" y="1878584"/>
                  </a:lnTo>
                  <a:lnTo>
                    <a:pt x="12188444" y="1878584"/>
                  </a:lnTo>
                  <a:lnTo>
                    <a:pt x="12188444" y="0"/>
                  </a:lnTo>
                  <a:close/>
                </a:path>
              </a:pathLst>
            </a:custGeom>
            <a:solidFill>
              <a:srgbClr val="BB562C"/>
            </a:solidFill>
          </p:spPr>
          <p:txBody>
            <a:bodyPr wrap="square" lIns="0" tIns="0" rIns="0" bIns="0" rtlCol="0"/>
            <a:lstStyle/>
            <a:p>
              <a:endParaRPr/>
            </a:p>
          </p:txBody>
        </p:sp>
        <p:sp>
          <p:nvSpPr>
            <p:cNvPr id="4" name="object 4"/>
            <p:cNvSpPr/>
            <p:nvPr/>
          </p:nvSpPr>
          <p:spPr>
            <a:xfrm>
              <a:off x="0" y="4914901"/>
              <a:ext cx="12188825" cy="64135"/>
            </a:xfrm>
            <a:custGeom>
              <a:avLst/>
              <a:gdLst/>
              <a:ahLst/>
              <a:cxnLst/>
              <a:rect l="l" t="t" r="r" b="b"/>
              <a:pathLst>
                <a:path w="12188825" h="64135">
                  <a:moveTo>
                    <a:pt x="12188444" y="0"/>
                  </a:moveTo>
                  <a:lnTo>
                    <a:pt x="0" y="0"/>
                  </a:lnTo>
                  <a:lnTo>
                    <a:pt x="0" y="63879"/>
                  </a:lnTo>
                  <a:lnTo>
                    <a:pt x="12188444" y="63879"/>
                  </a:lnTo>
                  <a:lnTo>
                    <a:pt x="12188444" y="0"/>
                  </a:lnTo>
                  <a:close/>
                </a:path>
              </a:pathLst>
            </a:custGeom>
            <a:solidFill>
              <a:srgbClr val="E28312"/>
            </a:solidFill>
          </p:spPr>
          <p:txBody>
            <a:bodyPr wrap="square" lIns="0" tIns="0" rIns="0" bIns="0" rtlCol="0"/>
            <a:lstStyle/>
            <a:p>
              <a:endParaRPr/>
            </a:p>
          </p:txBody>
        </p:sp>
      </p:grpSp>
      <p:sp>
        <p:nvSpPr>
          <p:cNvPr id="5" name="object 5"/>
          <p:cNvSpPr txBox="1">
            <a:spLocks noGrp="1"/>
          </p:cNvSpPr>
          <p:nvPr>
            <p:ph type="title"/>
          </p:nvPr>
        </p:nvSpPr>
        <p:spPr>
          <a:xfrm>
            <a:off x="1176018" y="415493"/>
            <a:ext cx="4615181" cy="566822"/>
          </a:xfrm>
          <a:prstGeom prst="rect">
            <a:avLst/>
          </a:prstGeom>
        </p:spPr>
        <p:txBody>
          <a:bodyPr vert="horz" wrap="square" lIns="0" tIns="12700" rIns="0" bIns="0" rtlCol="0">
            <a:spAutoFit/>
          </a:bodyPr>
          <a:lstStyle/>
          <a:p>
            <a:pPr marL="12700">
              <a:lnSpc>
                <a:spcPct val="100000"/>
              </a:lnSpc>
              <a:spcBef>
                <a:spcPts val="100"/>
              </a:spcBef>
            </a:pPr>
            <a:r>
              <a:rPr sz="3600" b="1" spc="-235" dirty="0">
                <a:solidFill>
                  <a:schemeClr val="tx1"/>
                </a:solidFill>
              </a:rPr>
              <a:t>Confusion</a:t>
            </a:r>
            <a:r>
              <a:rPr sz="3600" b="1" spc="-330" dirty="0">
                <a:solidFill>
                  <a:schemeClr val="tx1"/>
                </a:solidFill>
              </a:rPr>
              <a:t> </a:t>
            </a:r>
            <a:r>
              <a:rPr sz="3600" b="1" spc="-114" dirty="0">
                <a:solidFill>
                  <a:schemeClr val="tx1"/>
                </a:solidFill>
              </a:rPr>
              <a:t>Matrix</a:t>
            </a:r>
            <a:endParaRPr sz="3600" b="1" dirty="0">
              <a:solidFill>
                <a:schemeClr val="tx1"/>
              </a:solidFill>
            </a:endParaRPr>
          </a:p>
        </p:txBody>
      </p:sp>
      <p:sp>
        <p:nvSpPr>
          <p:cNvPr id="9" name="object 9"/>
          <p:cNvSpPr txBox="1">
            <a:spLocks noGrp="1"/>
          </p:cNvSpPr>
          <p:nvPr>
            <p:ph type="sldNum" sz="quarter" idx="12"/>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46</a:t>
            </a:fld>
            <a:endParaRPr dirty="0"/>
          </a:p>
        </p:txBody>
      </p:sp>
      <p:sp>
        <p:nvSpPr>
          <p:cNvPr id="6" name="object 6"/>
          <p:cNvSpPr txBox="1"/>
          <p:nvPr/>
        </p:nvSpPr>
        <p:spPr>
          <a:xfrm>
            <a:off x="1049222" y="5054879"/>
            <a:ext cx="10761777" cy="1482329"/>
          </a:xfrm>
          <a:prstGeom prst="rect">
            <a:avLst/>
          </a:prstGeom>
        </p:spPr>
        <p:txBody>
          <a:bodyPr vert="horz" wrap="square" lIns="0" tIns="12700" rIns="0" bIns="0" rtlCol="0">
            <a:spAutoFit/>
          </a:bodyPr>
          <a:lstStyle/>
          <a:p>
            <a:pPr marL="298450" marR="158750" indent="-285750">
              <a:lnSpc>
                <a:spcPct val="112500"/>
              </a:lnSpc>
              <a:spcBef>
                <a:spcPts val="100"/>
              </a:spcBef>
              <a:buFont typeface="Wingdings" panose="05000000000000000000" pitchFamily="2" charset="2"/>
              <a:buChar char="q"/>
            </a:pPr>
            <a:r>
              <a:rPr sz="1600" spc="-5" dirty="0">
                <a:solidFill>
                  <a:srgbClr val="FFFFFF"/>
                </a:solidFill>
                <a:latin typeface="Carlito"/>
                <a:cs typeface="Carlito"/>
              </a:rPr>
              <a:t>Since </a:t>
            </a:r>
            <a:r>
              <a:rPr sz="1600" dirty="0">
                <a:solidFill>
                  <a:srgbClr val="FFFFFF"/>
                </a:solidFill>
                <a:latin typeface="Carlito"/>
                <a:cs typeface="Carlito"/>
              </a:rPr>
              <a:t>all </a:t>
            </a:r>
            <a:r>
              <a:rPr sz="1600" spc="-5" dirty="0">
                <a:solidFill>
                  <a:srgbClr val="FFFFFF"/>
                </a:solidFill>
                <a:latin typeface="Carlito"/>
                <a:cs typeface="Carlito"/>
              </a:rPr>
              <a:t>models </a:t>
            </a:r>
            <a:r>
              <a:rPr sz="1600" spc="-25" dirty="0">
                <a:solidFill>
                  <a:srgbClr val="FFFFFF"/>
                </a:solidFill>
                <a:latin typeface="Carlito"/>
                <a:cs typeface="Carlito"/>
              </a:rPr>
              <a:t>performed </a:t>
            </a:r>
            <a:r>
              <a:rPr sz="1600" spc="-5" dirty="0">
                <a:solidFill>
                  <a:srgbClr val="FFFFFF"/>
                </a:solidFill>
                <a:latin typeface="Carlito"/>
                <a:cs typeface="Carlito"/>
              </a:rPr>
              <a:t>the </a:t>
            </a:r>
            <a:r>
              <a:rPr sz="1600" spc="-10" dirty="0">
                <a:solidFill>
                  <a:srgbClr val="FFFFFF"/>
                </a:solidFill>
                <a:latin typeface="Carlito"/>
                <a:cs typeface="Carlito"/>
              </a:rPr>
              <a:t>same </a:t>
            </a:r>
            <a:r>
              <a:rPr sz="1600" spc="-25" dirty="0">
                <a:solidFill>
                  <a:srgbClr val="FFFFFF"/>
                </a:solidFill>
                <a:latin typeface="Carlito"/>
                <a:cs typeface="Carlito"/>
              </a:rPr>
              <a:t>for </a:t>
            </a:r>
            <a:r>
              <a:rPr sz="1600" spc="-5" dirty="0">
                <a:solidFill>
                  <a:srgbClr val="FFFFFF"/>
                </a:solidFill>
                <a:latin typeface="Carlito"/>
                <a:cs typeface="Carlito"/>
              </a:rPr>
              <a:t>the </a:t>
            </a:r>
            <a:r>
              <a:rPr sz="1600" spc="-20" dirty="0">
                <a:solidFill>
                  <a:srgbClr val="FFFFFF"/>
                </a:solidFill>
                <a:latin typeface="Carlito"/>
                <a:cs typeface="Carlito"/>
              </a:rPr>
              <a:t>test set, </a:t>
            </a:r>
            <a:r>
              <a:rPr sz="1600" spc="-5" dirty="0">
                <a:solidFill>
                  <a:srgbClr val="FFFFFF"/>
                </a:solidFill>
                <a:latin typeface="Carlito"/>
                <a:cs typeface="Carlito"/>
              </a:rPr>
              <a:t>the </a:t>
            </a:r>
            <a:r>
              <a:rPr sz="1600" spc="-20" dirty="0">
                <a:solidFill>
                  <a:srgbClr val="FFFFFF"/>
                </a:solidFill>
                <a:latin typeface="Carlito"/>
                <a:cs typeface="Carlito"/>
              </a:rPr>
              <a:t>confusion </a:t>
            </a:r>
            <a:r>
              <a:rPr sz="1600" spc="-10" dirty="0">
                <a:solidFill>
                  <a:srgbClr val="FFFFFF"/>
                </a:solidFill>
                <a:latin typeface="Carlito"/>
                <a:cs typeface="Carlito"/>
              </a:rPr>
              <a:t>matrix is </a:t>
            </a:r>
            <a:r>
              <a:rPr sz="1600" spc="-5" dirty="0">
                <a:solidFill>
                  <a:srgbClr val="FFFFFF"/>
                </a:solidFill>
                <a:latin typeface="Carlito"/>
                <a:cs typeface="Carlito"/>
              </a:rPr>
              <a:t>the </a:t>
            </a:r>
            <a:r>
              <a:rPr sz="1600" spc="-10" dirty="0">
                <a:solidFill>
                  <a:srgbClr val="FFFFFF"/>
                </a:solidFill>
                <a:latin typeface="Carlito"/>
                <a:cs typeface="Carlito"/>
              </a:rPr>
              <a:t>same </a:t>
            </a:r>
            <a:r>
              <a:rPr sz="1600" spc="-20" dirty="0">
                <a:solidFill>
                  <a:srgbClr val="FFFFFF"/>
                </a:solidFill>
                <a:latin typeface="Carlito"/>
                <a:cs typeface="Carlito"/>
              </a:rPr>
              <a:t>across </a:t>
            </a:r>
            <a:r>
              <a:rPr sz="1600" dirty="0">
                <a:solidFill>
                  <a:srgbClr val="FFFFFF"/>
                </a:solidFill>
                <a:latin typeface="Carlito"/>
                <a:cs typeface="Carlito"/>
              </a:rPr>
              <a:t>all </a:t>
            </a:r>
            <a:r>
              <a:rPr sz="1600" spc="-5" dirty="0">
                <a:solidFill>
                  <a:srgbClr val="FFFFFF"/>
                </a:solidFill>
                <a:latin typeface="Carlito"/>
                <a:cs typeface="Carlito"/>
              </a:rPr>
              <a:t>models. </a:t>
            </a:r>
            <a:endParaRPr lang="en-US" sz="1600" spc="-5" dirty="0" smtClean="0">
              <a:solidFill>
                <a:srgbClr val="FFFFFF"/>
              </a:solidFill>
              <a:latin typeface="Carlito"/>
              <a:cs typeface="Carlito"/>
            </a:endParaRPr>
          </a:p>
          <a:p>
            <a:pPr marL="298450" marR="158750" indent="-285750">
              <a:lnSpc>
                <a:spcPct val="112500"/>
              </a:lnSpc>
              <a:spcBef>
                <a:spcPts val="100"/>
              </a:spcBef>
              <a:buFont typeface="Wingdings" panose="05000000000000000000" pitchFamily="2" charset="2"/>
              <a:buChar char="q"/>
            </a:pPr>
            <a:r>
              <a:rPr sz="1600" spc="-5" dirty="0" smtClean="0">
                <a:solidFill>
                  <a:srgbClr val="FFFFFF"/>
                </a:solidFill>
                <a:latin typeface="Carlito"/>
                <a:cs typeface="Carlito"/>
              </a:rPr>
              <a:t> </a:t>
            </a:r>
            <a:r>
              <a:rPr sz="1600" spc="-5" dirty="0">
                <a:solidFill>
                  <a:srgbClr val="FFFFFF"/>
                </a:solidFill>
                <a:latin typeface="Carlito"/>
                <a:cs typeface="Carlito"/>
              </a:rPr>
              <a:t>The </a:t>
            </a:r>
            <a:r>
              <a:rPr sz="1600" spc="-15" dirty="0">
                <a:solidFill>
                  <a:srgbClr val="FFFFFF"/>
                </a:solidFill>
                <a:latin typeface="Carlito"/>
                <a:cs typeface="Carlito"/>
              </a:rPr>
              <a:t>models </a:t>
            </a:r>
            <a:r>
              <a:rPr sz="1600" spc="-20" dirty="0">
                <a:solidFill>
                  <a:srgbClr val="FFFFFF"/>
                </a:solidFill>
                <a:latin typeface="Carlito"/>
                <a:cs typeface="Carlito"/>
              </a:rPr>
              <a:t>predicted </a:t>
            </a:r>
            <a:r>
              <a:rPr sz="1600" spc="-5" dirty="0">
                <a:solidFill>
                  <a:srgbClr val="FFFFFF"/>
                </a:solidFill>
                <a:latin typeface="Carlito"/>
                <a:cs typeface="Carlito"/>
              </a:rPr>
              <a:t>12 </a:t>
            </a:r>
            <a:r>
              <a:rPr sz="1600" spc="-20" dirty="0">
                <a:solidFill>
                  <a:srgbClr val="FFFFFF"/>
                </a:solidFill>
                <a:latin typeface="Carlito"/>
                <a:cs typeface="Carlito"/>
              </a:rPr>
              <a:t>successful </a:t>
            </a:r>
            <a:r>
              <a:rPr sz="1600" spc="-10" dirty="0">
                <a:solidFill>
                  <a:srgbClr val="FFFFFF"/>
                </a:solidFill>
                <a:latin typeface="Carlito"/>
                <a:cs typeface="Carlito"/>
              </a:rPr>
              <a:t>landings </a:t>
            </a:r>
            <a:r>
              <a:rPr sz="1600" spc="-5" dirty="0">
                <a:solidFill>
                  <a:srgbClr val="FFFFFF"/>
                </a:solidFill>
                <a:latin typeface="Carlito"/>
                <a:cs typeface="Carlito"/>
              </a:rPr>
              <a:t>when the true label</a:t>
            </a:r>
            <a:r>
              <a:rPr sz="1600" spc="275" dirty="0">
                <a:solidFill>
                  <a:srgbClr val="FFFFFF"/>
                </a:solidFill>
                <a:latin typeface="Carlito"/>
                <a:cs typeface="Carlito"/>
              </a:rPr>
              <a:t> </a:t>
            </a:r>
            <a:r>
              <a:rPr sz="1600" spc="-20" dirty="0">
                <a:solidFill>
                  <a:srgbClr val="FFFFFF"/>
                </a:solidFill>
                <a:latin typeface="Carlito"/>
                <a:cs typeface="Carlito"/>
              </a:rPr>
              <a:t>was successful </a:t>
            </a:r>
            <a:r>
              <a:rPr sz="1600" spc="-10" dirty="0">
                <a:solidFill>
                  <a:srgbClr val="FFFFFF"/>
                </a:solidFill>
                <a:latin typeface="Carlito"/>
                <a:cs typeface="Carlito"/>
              </a:rPr>
              <a:t>landing.</a:t>
            </a:r>
            <a:endParaRPr sz="1600" dirty="0">
              <a:latin typeface="Carlito"/>
              <a:cs typeface="Carlito"/>
            </a:endParaRPr>
          </a:p>
          <a:p>
            <a:pPr marL="298450" indent="-285750">
              <a:lnSpc>
                <a:spcPct val="100000"/>
              </a:lnSpc>
              <a:spcBef>
                <a:spcPts val="405"/>
              </a:spcBef>
              <a:buFont typeface="Wingdings" panose="05000000000000000000" pitchFamily="2" charset="2"/>
              <a:buChar char="q"/>
            </a:pPr>
            <a:r>
              <a:rPr sz="1600" spc="-5" dirty="0">
                <a:solidFill>
                  <a:srgbClr val="FFFFFF"/>
                </a:solidFill>
                <a:latin typeface="Carlito"/>
                <a:cs typeface="Carlito"/>
              </a:rPr>
              <a:t>The </a:t>
            </a:r>
            <a:r>
              <a:rPr sz="1600" spc="-15" dirty="0">
                <a:solidFill>
                  <a:srgbClr val="FFFFFF"/>
                </a:solidFill>
                <a:latin typeface="Carlito"/>
                <a:cs typeface="Carlito"/>
              </a:rPr>
              <a:t>models </a:t>
            </a:r>
            <a:r>
              <a:rPr sz="1600" spc="-20" dirty="0">
                <a:solidFill>
                  <a:srgbClr val="FFFFFF"/>
                </a:solidFill>
                <a:latin typeface="Carlito"/>
                <a:cs typeface="Carlito"/>
              </a:rPr>
              <a:t>predicted </a:t>
            </a:r>
            <a:r>
              <a:rPr sz="1600" spc="-5" dirty="0">
                <a:solidFill>
                  <a:srgbClr val="FFFFFF"/>
                </a:solidFill>
                <a:latin typeface="Carlito"/>
                <a:cs typeface="Carlito"/>
              </a:rPr>
              <a:t>3 </a:t>
            </a:r>
            <a:r>
              <a:rPr sz="1600" spc="-20" dirty="0">
                <a:solidFill>
                  <a:srgbClr val="FFFFFF"/>
                </a:solidFill>
                <a:latin typeface="Carlito"/>
                <a:cs typeface="Carlito"/>
              </a:rPr>
              <a:t>unsuccessful </a:t>
            </a:r>
            <a:r>
              <a:rPr sz="1600" spc="-10" dirty="0">
                <a:solidFill>
                  <a:srgbClr val="FFFFFF"/>
                </a:solidFill>
                <a:latin typeface="Carlito"/>
                <a:cs typeface="Carlito"/>
              </a:rPr>
              <a:t>landings </a:t>
            </a:r>
            <a:r>
              <a:rPr sz="1600" spc="-5" dirty="0">
                <a:solidFill>
                  <a:srgbClr val="FFFFFF"/>
                </a:solidFill>
                <a:latin typeface="Carlito"/>
                <a:cs typeface="Carlito"/>
              </a:rPr>
              <a:t>when the true label </a:t>
            </a:r>
            <a:r>
              <a:rPr sz="1600" spc="-15" dirty="0">
                <a:solidFill>
                  <a:srgbClr val="FFFFFF"/>
                </a:solidFill>
                <a:latin typeface="Carlito"/>
                <a:cs typeface="Carlito"/>
              </a:rPr>
              <a:t>was </a:t>
            </a:r>
            <a:r>
              <a:rPr sz="1600" spc="-20" dirty="0">
                <a:solidFill>
                  <a:srgbClr val="FFFFFF"/>
                </a:solidFill>
                <a:latin typeface="Carlito"/>
                <a:cs typeface="Carlito"/>
              </a:rPr>
              <a:t>unsuccessful</a:t>
            </a:r>
            <a:r>
              <a:rPr sz="1600" spc="140" dirty="0">
                <a:solidFill>
                  <a:srgbClr val="FFFFFF"/>
                </a:solidFill>
                <a:latin typeface="Carlito"/>
                <a:cs typeface="Carlito"/>
              </a:rPr>
              <a:t> </a:t>
            </a:r>
            <a:r>
              <a:rPr sz="1600" spc="-10" dirty="0">
                <a:solidFill>
                  <a:srgbClr val="FFFFFF"/>
                </a:solidFill>
                <a:latin typeface="Carlito"/>
                <a:cs typeface="Carlito"/>
              </a:rPr>
              <a:t>landing.</a:t>
            </a:r>
            <a:endParaRPr sz="1600" dirty="0">
              <a:latin typeface="Carlito"/>
              <a:cs typeface="Carlito"/>
            </a:endParaRPr>
          </a:p>
          <a:p>
            <a:pPr marL="298450" marR="5080" indent="-285750">
              <a:lnSpc>
                <a:spcPts val="2330"/>
              </a:lnSpc>
              <a:spcBef>
                <a:spcPts val="135"/>
              </a:spcBef>
              <a:buFont typeface="Wingdings" panose="05000000000000000000" pitchFamily="2" charset="2"/>
              <a:buChar char="q"/>
            </a:pPr>
            <a:r>
              <a:rPr sz="1600" spc="-5" dirty="0">
                <a:solidFill>
                  <a:srgbClr val="FFFFFF"/>
                </a:solidFill>
                <a:latin typeface="Carlito"/>
                <a:cs typeface="Carlito"/>
              </a:rPr>
              <a:t>The </a:t>
            </a:r>
            <a:r>
              <a:rPr sz="1600" spc="-15" dirty="0">
                <a:solidFill>
                  <a:srgbClr val="FFFFFF"/>
                </a:solidFill>
                <a:latin typeface="Carlito"/>
                <a:cs typeface="Carlito"/>
              </a:rPr>
              <a:t>models </a:t>
            </a:r>
            <a:r>
              <a:rPr sz="1600" spc="-20" dirty="0">
                <a:solidFill>
                  <a:srgbClr val="FFFFFF"/>
                </a:solidFill>
                <a:latin typeface="Carlito"/>
                <a:cs typeface="Carlito"/>
              </a:rPr>
              <a:t>predicted </a:t>
            </a:r>
            <a:r>
              <a:rPr sz="1600" spc="-5" dirty="0">
                <a:solidFill>
                  <a:srgbClr val="FFFFFF"/>
                </a:solidFill>
                <a:latin typeface="Carlito"/>
                <a:cs typeface="Carlito"/>
              </a:rPr>
              <a:t>3 </a:t>
            </a:r>
            <a:r>
              <a:rPr sz="1600" spc="-20" dirty="0">
                <a:solidFill>
                  <a:srgbClr val="FFFFFF"/>
                </a:solidFill>
                <a:latin typeface="Carlito"/>
                <a:cs typeface="Carlito"/>
              </a:rPr>
              <a:t>successful </a:t>
            </a:r>
            <a:r>
              <a:rPr sz="1600" spc="-10" dirty="0">
                <a:solidFill>
                  <a:srgbClr val="FFFFFF"/>
                </a:solidFill>
                <a:latin typeface="Carlito"/>
                <a:cs typeface="Carlito"/>
              </a:rPr>
              <a:t>landings </a:t>
            </a:r>
            <a:r>
              <a:rPr sz="1600" spc="-5" dirty="0">
                <a:solidFill>
                  <a:srgbClr val="FFFFFF"/>
                </a:solidFill>
                <a:latin typeface="Carlito"/>
                <a:cs typeface="Carlito"/>
              </a:rPr>
              <a:t>when the true label </a:t>
            </a:r>
            <a:r>
              <a:rPr sz="1600" spc="-20" dirty="0">
                <a:solidFill>
                  <a:srgbClr val="FFFFFF"/>
                </a:solidFill>
                <a:latin typeface="Carlito"/>
                <a:cs typeface="Carlito"/>
              </a:rPr>
              <a:t>was unsuccessful </a:t>
            </a:r>
            <a:r>
              <a:rPr sz="1600" spc="-10" dirty="0">
                <a:solidFill>
                  <a:srgbClr val="FFFFFF"/>
                </a:solidFill>
                <a:latin typeface="Carlito"/>
                <a:cs typeface="Carlito"/>
              </a:rPr>
              <a:t>landings </a:t>
            </a:r>
            <a:r>
              <a:rPr sz="1600" spc="-20" dirty="0">
                <a:solidFill>
                  <a:srgbClr val="FFFFFF"/>
                </a:solidFill>
                <a:latin typeface="Carlito"/>
                <a:cs typeface="Carlito"/>
              </a:rPr>
              <a:t>(false positives).  </a:t>
            </a:r>
            <a:r>
              <a:rPr sz="1600" spc="-15" dirty="0">
                <a:solidFill>
                  <a:srgbClr val="FFFFFF"/>
                </a:solidFill>
                <a:latin typeface="Carlito"/>
                <a:cs typeface="Carlito"/>
              </a:rPr>
              <a:t>Our </a:t>
            </a:r>
            <a:r>
              <a:rPr sz="1600" spc="-5" dirty="0">
                <a:solidFill>
                  <a:srgbClr val="FFFFFF"/>
                </a:solidFill>
                <a:latin typeface="Carlito"/>
                <a:cs typeface="Carlito"/>
              </a:rPr>
              <a:t>models </a:t>
            </a:r>
            <a:r>
              <a:rPr sz="1600" spc="-20" dirty="0">
                <a:solidFill>
                  <a:srgbClr val="FFFFFF"/>
                </a:solidFill>
                <a:latin typeface="Carlito"/>
                <a:cs typeface="Carlito"/>
              </a:rPr>
              <a:t>over predict successful</a:t>
            </a:r>
            <a:r>
              <a:rPr sz="1600" spc="130" dirty="0">
                <a:solidFill>
                  <a:srgbClr val="FFFFFF"/>
                </a:solidFill>
                <a:latin typeface="Carlito"/>
                <a:cs typeface="Carlito"/>
              </a:rPr>
              <a:t> </a:t>
            </a:r>
            <a:r>
              <a:rPr sz="1600" spc="-10" dirty="0">
                <a:solidFill>
                  <a:srgbClr val="FFFFFF"/>
                </a:solidFill>
                <a:latin typeface="Carlito"/>
                <a:cs typeface="Carlito"/>
              </a:rPr>
              <a:t>landings.</a:t>
            </a:r>
            <a:endParaRPr sz="1600" dirty="0">
              <a:latin typeface="Carlito"/>
              <a:cs typeface="Carlito"/>
            </a:endParaRPr>
          </a:p>
        </p:txBody>
      </p:sp>
      <p:sp>
        <p:nvSpPr>
          <p:cNvPr id="7" name="object 7"/>
          <p:cNvSpPr/>
          <p:nvPr/>
        </p:nvSpPr>
        <p:spPr>
          <a:xfrm>
            <a:off x="3048000" y="1251953"/>
            <a:ext cx="4541520" cy="3453383"/>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8382381" y="2363851"/>
            <a:ext cx="2162175" cy="848360"/>
          </a:xfrm>
          <a:prstGeom prst="rect">
            <a:avLst/>
          </a:prstGeom>
        </p:spPr>
        <p:txBody>
          <a:bodyPr vert="horz" wrap="square" lIns="0" tIns="12700" rIns="0" bIns="0" rtlCol="0">
            <a:spAutoFit/>
          </a:bodyPr>
          <a:lstStyle/>
          <a:p>
            <a:pPr marL="12700" marR="5080" algn="just">
              <a:lnSpc>
                <a:spcPct val="100000"/>
              </a:lnSpc>
              <a:spcBef>
                <a:spcPts val="100"/>
              </a:spcBef>
            </a:pPr>
            <a:r>
              <a:rPr sz="1800" spc="-15" dirty="0">
                <a:latin typeface="Carlito"/>
                <a:cs typeface="Carlito"/>
              </a:rPr>
              <a:t>Correct predictions are  </a:t>
            </a:r>
            <a:r>
              <a:rPr sz="1800" spc="-5" dirty="0">
                <a:latin typeface="Carlito"/>
                <a:cs typeface="Carlito"/>
              </a:rPr>
              <a:t>on </a:t>
            </a:r>
            <a:r>
              <a:rPr sz="1800" dirty="0">
                <a:latin typeface="Carlito"/>
                <a:cs typeface="Carlito"/>
              </a:rPr>
              <a:t>a </a:t>
            </a:r>
            <a:r>
              <a:rPr sz="1800" spc="-10" dirty="0">
                <a:latin typeface="Carlito"/>
                <a:cs typeface="Carlito"/>
              </a:rPr>
              <a:t>diagonal </a:t>
            </a:r>
            <a:r>
              <a:rPr sz="1800" spc="-20" dirty="0">
                <a:latin typeface="Carlito"/>
                <a:cs typeface="Carlito"/>
              </a:rPr>
              <a:t>from </a:t>
            </a:r>
            <a:r>
              <a:rPr sz="1800" spc="-15" dirty="0">
                <a:latin typeface="Carlito"/>
                <a:cs typeface="Carlito"/>
              </a:rPr>
              <a:t>top  </a:t>
            </a:r>
            <a:r>
              <a:rPr sz="1800" spc="-5" dirty="0">
                <a:latin typeface="Carlito"/>
                <a:cs typeface="Carlito"/>
              </a:rPr>
              <a:t>left </a:t>
            </a:r>
            <a:r>
              <a:rPr sz="1800" spc="-15" dirty="0">
                <a:latin typeface="Carlito"/>
                <a:cs typeface="Carlito"/>
              </a:rPr>
              <a:t>to </a:t>
            </a:r>
            <a:r>
              <a:rPr sz="1800" spc="-20" dirty="0">
                <a:latin typeface="Carlito"/>
                <a:cs typeface="Carlito"/>
              </a:rPr>
              <a:t>bottom</a:t>
            </a:r>
            <a:r>
              <a:rPr sz="1800" spc="-80" dirty="0">
                <a:latin typeface="Carlito"/>
                <a:cs typeface="Carlito"/>
              </a:rPr>
              <a:t> </a:t>
            </a:r>
            <a:r>
              <a:rPr sz="1800" spc="-5" dirty="0">
                <a:latin typeface="Carlito"/>
                <a:cs typeface="Carlito"/>
              </a:rPr>
              <a:t>right.</a:t>
            </a:r>
            <a:endParaRPr sz="1800" dirty="0">
              <a:latin typeface="Carlito"/>
              <a:cs typeface="Carlito"/>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84624" y="1143000"/>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5" name="object 5"/>
          <p:cNvSpPr txBox="1">
            <a:spLocks noGrp="1"/>
          </p:cNvSpPr>
          <p:nvPr>
            <p:ph type="sldNum" sz="quarter" idx="12"/>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47</a:t>
            </a:fld>
            <a:endParaRPr dirty="0"/>
          </a:p>
        </p:txBody>
      </p:sp>
      <p:sp>
        <p:nvSpPr>
          <p:cNvPr id="4" name="object 4"/>
          <p:cNvSpPr txBox="1"/>
          <p:nvPr/>
        </p:nvSpPr>
        <p:spPr>
          <a:xfrm>
            <a:off x="118983" y="1306660"/>
            <a:ext cx="8186817" cy="4935967"/>
          </a:xfrm>
          <a:prstGeom prst="rect">
            <a:avLst/>
          </a:prstGeom>
        </p:spPr>
        <p:txBody>
          <a:bodyPr vert="horz" wrap="square" lIns="0" tIns="62230" rIns="0" bIns="0" rtlCol="0">
            <a:spAutoFit/>
          </a:bodyPr>
          <a:lstStyle/>
          <a:p>
            <a:pPr marL="195580" indent="-183515" algn="just">
              <a:lnSpc>
                <a:spcPct val="100000"/>
              </a:lnSpc>
              <a:spcBef>
                <a:spcPts val="490"/>
              </a:spcBef>
              <a:buClr>
                <a:srgbClr val="E28312"/>
              </a:buClr>
              <a:buChar char="◦"/>
              <a:tabLst>
                <a:tab pos="196215" algn="l"/>
              </a:tabLst>
            </a:pPr>
            <a:r>
              <a:rPr sz="2000" dirty="0">
                <a:latin typeface="Carlito"/>
                <a:cs typeface="Carlito"/>
              </a:rPr>
              <a:t>Our </a:t>
            </a:r>
            <a:r>
              <a:rPr sz="2000" spc="-5" dirty="0">
                <a:latin typeface="Carlito"/>
                <a:cs typeface="Carlito"/>
              </a:rPr>
              <a:t>task: </a:t>
            </a:r>
            <a:r>
              <a:rPr sz="2000" spc="-20" dirty="0">
                <a:latin typeface="Carlito"/>
                <a:cs typeface="Carlito"/>
              </a:rPr>
              <a:t>to develop </a:t>
            </a:r>
            <a:r>
              <a:rPr sz="2000" dirty="0">
                <a:latin typeface="Carlito"/>
                <a:cs typeface="Carlito"/>
              </a:rPr>
              <a:t>a machine learning model </a:t>
            </a:r>
            <a:r>
              <a:rPr sz="2000" spc="-25" dirty="0">
                <a:latin typeface="Carlito"/>
                <a:cs typeface="Carlito"/>
              </a:rPr>
              <a:t>for </a:t>
            </a:r>
            <a:r>
              <a:rPr sz="2000" dirty="0">
                <a:latin typeface="Carlito"/>
                <a:cs typeface="Carlito"/>
              </a:rPr>
              <a:t>Space Y who </a:t>
            </a:r>
            <a:r>
              <a:rPr sz="2000" spc="-20" dirty="0">
                <a:latin typeface="Carlito"/>
                <a:cs typeface="Carlito"/>
              </a:rPr>
              <a:t>wants to </a:t>
            </a:r>
            <a:r>
              <a:rPr sz="2000" spc="-5" dirty="0">
                <a:latin typeface="Carlito"/>
                <a:cs typeface="Carlito"/>
              </a:rPr>
              <a:t>bid </a:t>
            </a:r>
            <a:r>
              <a:rPr sz="2000" spc="-20" dirty="0">
                <a:latin typeface="Carlito"/>
                <a:cs typeface="Carlito"/>
              </a:rPr>
              <a:t>against</a:t>
            </a:r>
            <a:r>
              <a:rPr sz="2000" spc="-70" dirty="0">
                <a:latin typeface="Carlito"/>
                <a:cs typeface="Carlito"/>
              </a:rPr>
              <a:t> </a:t>
            </a:r>
            <a:r>
              <a:rPr sz="2000" dirty="0">
                <a:latin typeface="Carlito"/>
                <a:cs typeface="Carlito"/>
              </a:rPr>
              <a:t>SpaceX</a:t>
            </a:r>
          </a:p>
          <a:p>
            <a:pPr marL="195580" indent="-183515" algn="just">
              <a:lnSpc>
                <a:spcPct val="100000"/>
              </a:lnSpc>
              <a:spcBef>
                <a:spcPts val="395"/>
              </a:spcBef>
              <a:buClr>
                <a:srgbClr val="E28312"/>
              </a:buClr>
              <a:buChar char="◦"/>
              <a:tabLst>
                <a:tab pos="196215" algn="l"/>
              </a:tabLst>
            </a:pPr>
            <a:r>
              <a:rPr sz="2000" spc="-5" dirty="0">
                <a:latin typeface="Carlito"/>
                <a:cs typeface="Carlito"/>
              </a:rPr>
              <a:t>The goal </a:t>
            </a:r>
            <a:r>
              <a:rPr sz="2000" dirty="0">
                <a:latin typeface="Carlito"/>
                <a:cs typeface="Carlito"/>
              </a:rPr>
              <a:t>of </a:t>
            </a:r>
            <a:r>
              <a:rPr sz="2000" spc="-5" dirty="0">
                <a:latin typeface="Carlito"/>
                <a:cs typeface="Carlito"/>
              </a:rPr>
              <a:t>model is </a:t>
            </a:r>
            <a:r>
              <a:rPr sz="2000" spc="-20" dirty="0">
                <a:latin typeface="Carlito"/>
                <a:cs typeface="Carlito"/>
              </a:rPr>
              <a:t>to </a:t>
            </a:r>
            <a:r>
              <a:rPr sz="2000" spc="-5" dirty="0">
                <a:latin typeface="Carlito"/>
                <a:cs typeface="Carlito"/>
              </a:rPr>
              <a:t>predict when </a:t>
            </a:r>
            <a:r>
              <a:rPr sz="2000" spc="-15" dirty="0">
                <a:latin typeface="Carlito"/>
                <a:cs typeface="Carlito"/>
              </a:rPr>
              <a:t>Stage </a:t>
            </a:r>
            <a:r>
              <a:rPr sz="2000" dirty="0">
                <a:latin typeface="Carlito"/>
                <a:cs typeface="Carlito"/>
              </a:rPr>
              <a:t>1 </a:t>
            </a:r>
            <a:r>
              <a:rPr sz="2000" spc="-5" dirty="0">
                <a:latin typeface="Carlito"/>
                <a:cs typeface="Carlito"/>
              </a:rPr>
              <a:t>will successfully </a:t>
            </a:r>
            <a:r>
              <a:rPr sz="2000" dirty="0">
                <a:latin typeface="Carlito"/>
                <a:cs typeface="Carlito"/>
              </a:rPr>
              <a:t>land </a:t>
            </a:r>
            <a:r>
              <a:rPr sz="2000" spc="-20" dirty="0">
                <a:latin typeface="Carlito"/>
                <a:cs typeface="Carlito"/>
              </a:rPr>
              <a:t>to </a:t>
            </a:r>
            <a:r>
              <a:rPr sz="2000" spc="-35" dirty="0">
                <a:latin typeface="Carlito"/>
                <a:cs typeface="Carlito"/>
              </a:rPr>
              <a:t>save </a:t>
            </a:r>
            <a:r>
              <a:rPr sz="2000" spc="-5" dirty="0">
                <a:latin typeface="Carlito"/>
                <a:cs typeface="Carlito"/>
              </a:rPr>
              <a:t>~$100 million</a:t>
            </a:r>
            <a:r>
              <a:rPr sz="2000" spc="-110" dirty="0">
                <a:latin typeface="Carlito"/>
                <a:cs typeface="Carlito"/>
              </a:rPr>
              <a:t> </a:t>
            </a:r>
            <a:r>
              <a:rPr sz="2000" dirty="0">
                <a:latin typeface="Carlito"/>
                <a:cs typeface="Carlito"/>
              </a:rPr>
              <a:t>USD</a:t>
            </a:r>
          </a:p>
          <a:p>
            <a:pPr marL="195580" indent="-183515" algn="just">
              <a:lnSpc>
                <a:spcPct val="100000"/>
              </a:lnSpc>
              <a:spcBef>
                <a:spcPts val="409"/>
              </a:spcBef>
              <a:buClr>
                <a:srgbClr val="E28312"/>
              </a:buClr>
              <a:buChar char="◦"/>
              <a:tabLst>
                <a:tab pos="196215" algn="l"/>
              </a:tabLst>
            </a:pPr>
            <a:r>
              <a:rPr sz="2000" spc="-5" dirty="0">
                <a:latin typeface="Carlito"/>
                <a:cs typeface="Carlito"/>
              </a:rPr>
              <a:t>Used </a:t>
            </a:r>
            <a:r>
              <a:rPr sz="2000" spc="-25" dirty="0">
                <a:latin typeface="Carlito"/>
                <a:cs typeface="Carlito"/>
              </a:rPr>
              <a:t>data </a:t>
            </a:r>
            <a:r>
              <a:rPr sz="2000" spc="-20" dirty="0">
                <a:latin typeface="Carlito"/>
                <a:cs typeface="Carlito"/>
              </a:rPr>
              <a:t>from </a:t>
            </a:r>
            <a:r>
              <a:rPr sz="2000" dirty="0">
                <a:latin typeface="Carlito"/>
                <a:cs typeface="Carlito"/>
              </a:rPr>
              <a:t>a </a:t>
            </a:r>
            <a:r>
              <a:rPr sz="2000" spc="-5" dirty="0">
                <a:latin typeface="Carlito"/>
                <a:cs typeface="Carlito"/>
              </a:rPr>
              <a:t>public </a:t>
            </a:r>
            <a:r>
              <a:rPr sz="2000" dirty="0">
                <a:latin typeface="Carlito"/>
                <a:cs typeface="Carlito"/>
              </a:rPr>
              <a:t>SpaceX API and </a:t>
            </a:r>
            <a:r>
              <a:rPr sz="2000" spc="-5" dirty="0">
                <a:latin typeface="Carlito"/>
                <a:cs typeface="Carlito"/>
              </a:rPr>
              <a:t>web scraping </a:t>
            </a:r>
            <a:r>
              <a:rPr sz="2000" dirty="0">
                <a:latin typeface="Carlito"/>
                <a:cs typeface="Carlito"/>
              </a:rPr>
              <a:t>SpaceX Wikipedia</a:t>
            </a:r>
            <a:r>
              <a:rPr sz="2000" spc="-195" dirty="0">
                <a:latin typeface="Carlito"/>
                <a:cs typeface="Carlito"/>
              </a:rPr>
              <a:t> </a:t>
            </a:r>
            <a:r>
              <a:rPr sz="2000" spc="-5" dirty="0">
                <a:latin typeface="Carlito"/>
                <a:cs typeface="Carlito"/>
              </a:rPr>
              <a:t>page</a:t>
            </a:r>
            <a:endParaRPr sz="2000" dirty="0">
              <a:latin typeface="Carlito"/>
              <a:cs typeface="Carlito"/>
            </a:endParaRPr>
          </a:p>
          <a:p>
            <a:pPr marL="195580" indent="-183515" algn="just">
              <a:lnSpc>
                <a:spcPct val="100000"/>
              </a:lnSpc>
              <a:spcBef>
                <a:spcPts val="400"/>
              </a:spcBef>
              <a:buClr>
                <a:srgbClr val="E28312"/>
              </a:buClr>
              <a:buChar char="◦"/>
              <a:tabLst>
                <a:tab pos="196215" algn="l"/>
              </a:tabLst>
            </a:pPr>
            <a:r>
              <a:rPr sz="2000" spc="-25" dirty="0">
                <a:latin typeface="Carlito"/>
                <a:cs typeface="Carlito"/>
              </a:rPr>
              <a:t>Created data </a:t>
            </a:r>
            <a:r>
              <a:rPr sz="2000" spc="-5" dirty="0">
                <a:latin typeface="Carlito"/>
                <a:cs typeface="Carlito"/>
              </a:rPr>
              <a:t>labels </a:t>
            </a:r>
            <a:r>
              <a:rPr sz="2000" dirty="0">
                <a:latin typeface="Carlito"/>
                <a:cs typeface="Carlito"/>
              </a:rPr>
              <a:t>and </a:t>
            </a:r>
            <a:r>
              <a:rPr sz="2000" spc="-25" dirty="0">
                <a:latin typeface="Carlito"/>
                <a:cs typeface="Carlito"/>
              </a:rPr>
              <a:t>stored data into </a:t>
            </a:r>
            <a:r>
              <a:rPr sz="2000" dirty="0">
                <a:latin typeface="Carlito"/>
                <a:cs typeface="Carlito"/>
              </a:rPr>
              <a:t>a </a:t>
            </a:r>
            <a:r>
              <a:rPr sz="2000" spc="-5" dirty="0">
                <a:latin typeface="Carlito"/>
                <a:cs typeface="Carlito"/>
              </a:rPr>
              <a:t>DB2 SQL</a:t>
            </a:r>
            <a:r>
              <a:rPr sz="2000" spc="-15" dirty="0">
                <a:latin typeface="Carlito"/>
                <a:cs typeface="Carlito"/>
              </a:rPr>
              <a:t> </a:t>
            </a:r>
            <a:r>
              <a:rPr sz="2000" spc="-5" dirty="0">
                <a:latin typeface="Carlito"/>
                <a:cs typeface="Carlito"/>
              </a:rPr>
              <a:t>database</a:t>
            </a:r>
            <a:endParaRPr sz="2000" dirty="0">
              <a:latin typeface="Carlito"/>
              <a:cs typeface="Carlito"/>
            </a:endParaRPr>
          </a:p>
          <a:p>
            <a:pPr marL="195580" indent="-183515" algn="just">
              <a:lnSpc>
                <a:spcPct val="100000"/>
              </a:lnSpc>
              <a:spcBef>
                <a:spcPts val="395"/>
              </a:spcBef>
              <a:buClr>
                <a:srgbClr val="E28312"/>
              </a:buClr>
              <a:buChar char="◦"/>
              <a:tabLst>
                <a:tab pos="196215" algn="l"/>
              </a:tabLst>
            </a:pPr>
            <a:r>
              <a:rPr sz="2000" spc="-25" dirty="0">
                <a:latin typeface="Carlito"/>
                <a:cs typeface="Carlito"/>
              </a:rPr>
              <a:t>Created </a:t>
            </a:r>
            <a:r>
              <a:rPr sz="2000" dirty="0">
                <a:latin typeface="Carlito"/>
                <a:cs typeface="Carlito"/>
              </a:rPr>
              <a:t>a </a:t>
            </a:r>
            <a:r>
              <a:rPr sz="2000" spc="-5" dirty="0">
                <a:latin typeface="Carlito"/>
                <a:cs typeface="Carlito"/>
              </a:rPr>
              <a:t>dashboard </a:t>
            </a:r>
            <a:r>
              <a:rPr sz="2000" spc="-25" dirty="0">
                <a:latin typeface="Carlito"/>
                <a:cs typeface="Carlito"/>
              </a:rPr>
              <a:t>for</a:t>
            </a:r>
            <a:r>
              <a:rPr sz="2000" spc="-125" dirty="0">
                <a:latin typeface="Carlito"/>
                <a:cs typeface="Carlito"/>
              </a:rPr>
              <a:t> </a:t>
            </a:r>
            <a:r>
              <a:rPr sz="2000" spc="-20" dirty="0">
                <a:latin typeface="Carlito"/>
                <a:cs typeface="Carlito"/>
              </a:rPr>
              <a:t>visualization</a:t>
            </a:r>
            <a:endParaRPr sz="2000" dirty="0">
              <a:latin typeface="Carlito"/>
              <a:cs typeface="Carlito"/>
            </a:endParaRPr>
          </a:p>
          <a:p>
            <a:pPr marL="195580" indent="-183515" algn="just">
              <a:lnSpc>
                <a:spcPct val="100000"/>
              </a:lnSpc>
              <a:spcBef>
                <a:spcPts val="405"/>
              </a:spcBef>
              <a:buClr>
                <a:srgbClr val="E28312"/>
              </a:buClr>
              <a:buChar char="◦"/>
              <a:tabLst>
                <a:tab pos="196215" algn="l"/>
              </a:tabLst>
            </a:pPr>
            <a:r>
              <a:rPr sz="2000" spc="-50" dirty="0">
                <a:latin typeface="Carlito"/>
                <a:cs typeface="Carlito"/>
              </a:rPr>
              <a:t>We </a:t>
            </a:r>
            <a:r>
              <a:rPr sz="2000" spc="-25" dirty="0">
                <a:latin typeface="Carlito"/>
                <a:cs typeface="Carlito"/>
              </a:rPr>
              <a:t>created </a:t>
            </a:r>
            <a:r>
              <a:rPr sz="2000" dirty="0">
                <a:latin typeface="Carlito"/>
                <a:cs typeface="Carlito"/>
              </a:rPr>
              <a:t>a machine learning model </a:t>
            </a:r>
            <a:r>
              <a:rPr sz="2000" spc="-5" dirty="0">
                <a:latin typeface="Carlito"/>
                <a:cs typeface="Carlito"/>
              </a:rPr>
              <a:t>with </a:t>
            </a:r>
            <a:r>
              <a:rPr sz="2000" dirty="0">
                <a:latin typeface="Carlito"/>
                <a:cs typeface="Carlito"/>
              </a:rPr>
              <a:t>an </a:t>
            </a:r>
            <a:r>
              <a:rPr sz="2000" spc="-5" dirty="0">
                <a:latin typeface="Carlito"/>
                <a:cs typeface="Carlito"/>
              </a:rPr>
              <a:t>accuracy of</a:t>
            </a:r>
            <a:r>
              <a:rPr sz="2000" spc="-105" dirty="0">
                <a:latin typeface="Carlito"/>
                <a:cs typeface="Carlito"/>
              </a:rPr>
              <a:t> </a:t>
            </a:r>
            <a:r>
              <a:rPr sz="2000" dirty="0">
                <a:latin typeface="Carlito"/>
                <a:cs typeface="Carlito"/>
              </a:rPr>
              <a:t>83%</a:t>
            </a:r>
          </a:p>
          <a:p>
            <a:pPr marL="195580" marR="276860" indent="-183515" algn="just">
              <a:lnSpc>
                <a:spcPts val="2160"/>
              </a:lnSpc>
              <a:spcBef>
                <a:spcPts val="635"/>
              </a:spcBef>
              <a:buClr>
                <a:srgbClr val="E28312"/>
              </a:buClr>
              <a:buChar char="◦"/>
              <a:tabLst>
                <a:tab pos="196215" algn="l"/>
              </a:tabLst>
            </a:pPr>
            <a:r>
              <a:rPr sz="2000" spc="-5" dirty="0">
                <a:latin typeface="Carlito"/>
                <a:cs typeface="Carlito"/>
              </a:rPr>
              <a:t>Allon </a:t>
            </a:r>
            <a:r>
              <a:rPr sz="2000" dirty="0">
                <a:latin typeface="Carlito"/>
                <a:cs typeface="Carlito"/>
              </a:rPr>
              <a:t>Mask </a:t>
            </a:r>
            <a:r>
              <a:rPr sz="2000" spc="-5" dirty="0">
                <a:latin typeface="Carlito"/>
                <a:cs typeface="Carlito"/>
              </a:rPr>
              <a:t>of </a:t>
            </a:r>
            <a:r>
              <a:rPr sz="2000" dirty="0">
                <a:latin typeface="Carlito"/>
                <a:cs typeface="Carlito"/>
              </a:rPr>
              <a:t>SpaceY </a:t>
            </a:r>
            <a:r>
              <a:rPr sz="2000" spc="-5" dirty="0">
                <a:latin typeface="Carlito"/>
                <a:cs typeface="Carlito"/>
              </a:rPr>
              <a:t>can use </a:t>
            </a:r>
            <a:r>
              <a:rPr sz="2000" dirty="0">
                <a:latin typeface="Carlito"/>
                <a:cs typeface="Carlito"/>
              </a:rPr>
              <a:t>this model </a:t>
            </a:r>
            <a:r>
              <a:rPr sz="2000" spc="-20" dirty="0">
                <a:latin typeface="Carlito"/>
                <a:cs typeface="Carlito"/>
              </a:rPr>
              <a:t>to </a:t>
            </a:r>
            <a:r>
              <a:rPr sz="2000" spc="-5" dirty="0">
                <a:latin typeface="Carlito"/>
                <a:cs typeface="Carlito"/>
              </a:rPr>
              <a:t>predict with </a:t>
            </a:r>
            <a:r>
              <a:rPr sz="2000" spc="-20" dirty="0">
                <a:latin typeface="Carlito"/>
                <a:cs typeface="Carlito"/>
              </a:rPr>
              <a:t>relatively </a:t>
            </a:r>
            <a:r>
              <a:rPr sz="2000" spc="-5" dirty="0">
                <a:latin typeface="Carlito"/>
                <a:cs typeface="Carlito"/>
              </a:rPr>
              <a:t>high accuracy whether </a:t>
            </a:r>
            <a:r>
              <a:rPr sz="2000" dirty="0">
                <a:latin typeface="Carlito"/>
                <a:cs typeface="Carlito"/>
              </a:rPr>
              <a:t>a  launch </a:t>
            </a:r>
            <a:r>
              <a:rPr sz="2000" spc="-5" dirty="0">
                <a:latin typeface="Carlito"/>
                <a:cs typeface="Carlito"/>
              </a:rPr>
              <a:t>will </a:t>
            </a:r>
            <a:r>
              <a:rPr sz="2000" spc="-35" dirty="0">
                <a:latin typeface="Carlito"/>
                <a:cs typeface="Carlito"/>
              </a:rPr>
              <a:t>have </a:t>
            </a:r>
            <a:r>
              <a:rPr sz="2000" dirty="0">
                <a:latin typeface="Carlito"/>
                <a:cs typeface="Carlito"/>
              </a:rPr>
              <a:t>a </a:t>
            </a:r>
            <a:r>
              <a:rPr sz="2000" spc="-5" dirty="0">
                <a:latin typeface="Carlito"/>
                <a:cs typeface="Carlito"/>
              </a:rPr>
              <a:t>successful </a:t>
            </a:r>
            <a:r>
              <a:rPr sz="2000" spc="-20" dirty="0">
                <a:latin typeface="Carlito"/>
                <a:cs typeface="Carlito"/>
              </a:rPr>
              <a:t>Stage </a:t>
            </a:r>
            <a:r>
              <a:rPr sz="2000" dirty="0">
                <a:latin typeface="Carlito"/>
                <a:cs typeface="Carlito"/>
              </a:rPr>
              <a:t>1 landing </a:t>
            </a:r>
            <a:r>
              <a:rPr sz="2000" spc="-25" dirty="0">
                <a:latin typeface="Carlito"/>
                <a:cs typeface="Carlito"/>
              </a:rPr>
              <a:t>before </a:t>
            </a:r>
            <a:r>
              <a:rPr sz="2000" dirty="0">
                <a:latin typeface="Carlito"/>
                <a:cs typeface="Carlito"/>
              </a:rPr>
              <a:t>launch </a:t>
            </a:r>
            <a:r>
              <a:rPr sz="2000" spc="-20" dirty="0">
                <a:latin typeface="Carlito"/>
                <a:cs typeface="Carlito"/>
              </a:rPr>
              <a:t>to </a:t>
            </a:r>
            <a:r>
              <a:rPr sz="2000" spc="-5" dirty="0">
                <a:latin typeface="Carlito"/>
                <a:cs typeface="Carlito"/>
              </a:rPr>
              <a:t>determine whether </a:t>
            </a:r>
            <a:r>
              <a:rPr sz="2000" dirty="0">
                <a:latin typeface="Carlito"/>
                <a:cs typeface="Carlito"/>
              </a:rPr>
              <a:t>the launch  </a:t>
            </a:r>
            <a:r>
              <a:rPr sz="2000" spc="-5" dirty="0">
                <a:latin typeface="Carlito"/>
                <a:cs typeface="Carlito"/>
              </a:rPr>
              <a:t>should be </a:t>
            </a:r>
            <a:r>
              <a:rPr sz="2000" dirty="0">
                <a:latin typeface="Carlito"/>
                <a:cs typeface="Carlito"/>
              </a:rPr>
              <a:t>made </a:t>
            </a:r>
            <a:r>
              <a:rPr sz="2000" spc="-5" dirty="0">
                <a:latin typeface="Carlito"/>
                <a:cs typeface="Carlito"/>
              </a:rPr>
              <a:t>or</a:t>
            </a:r>
            <a:r>
              <a:rPr sz="2000" spc="-105" dirty="0">
                <a:latin typeface="Carlito"/>
                <a:cs typeface="Carlito"/>
              </a:rPr>
              <a:t> </a:t>
            </a:r>
            <a:r>
              <a:rPr sz="2000" spc="-5" dirty="0">
                <a:latin typeface="Carlito"/>
                <a:cs typeface="Carlito"/>
              </a:rPr>
              <a:t>not</a:t>
            </a:r>
            <a:endParaRPr sz="2000" dirty="0">
              <a:latin typeface="Carlito"/>
              <a:cs typeface="Carlito"/>
            </a:endParaRPr>
          </a:p>
          <a:p>
            <a:pPr marL="195580" marR="5080" indent="-183515" algn="just">
              <a:lnSpc>
                <a:spcPts val="2200"/>
              </a:lnSpc>
              <a:spcBef>
                <a:spcPts val="605"/>
              </a:spcBef>
              <a:buClr>
                <a:srgbClr val="E28312"/>
              </a:buClr>
              <a:buChar char="◦"/>
              <a:tabLst>
                <a:tab pos="196215" algn="l"/>
              </a:tabLst>
            </a:pPr>
            <a:r>
              <a:rPr sz="2000" spc="-5" dirty="0">
                <a:latin typeface="Carlito"/>
                <a:cs typeface="Carlito"/>
              </a:rPr>
              <a:t>If possible </a:t>
            </a:r>
            <a:r>
              <a:rPr sz="2000" spc="-20" dirty="0">
                <a:latin typeface="Carlito"/>
                <a:cs typeface="Carlito"/>
              </a:rPr>
              <a:t>more </a:t>
            </a:r>
            <a:r>
              <a:rPr sz="2000" spc="-25" dirty="0">
                <a:latin typeface="Carlito"/>
                <a:cs typeface="Carlito"/>
              </a:rPr>
              <a:t>data </a:t>
            </a:r>
            <a:r>
              <a:rPr sz="2000" spc="-5" dirty="0">
                <a:latin typeface="Carlito"/>
                <a:cs typeface="Carlito"/>
              </a:rPr>
              <a:t>should </a:t>
            </a:r>
            <a:r>
              <a:rPr sz="2000" dirty="0">
                <a:latin typeface="Carlito"/>
                <a:cs typeface="Carlito"/>
              </a:rPr>
              <a:t>be </a:t>
            </a:r>
            <a:r>
              <a:rPr sz="2000" spc="-5" dirty="0">
                <a:latin typeface="Carlito"/>
                <a:cs typeface="Carlito"/>
              </a:rPr>
              <a:t>collected </a:t>
            </a:r>
            <a:r>
              <a:rPr sz="2000" spc="-20" dirty="0">
                <a:latin typeface="Carlito"/>
                <a:cs typeface="Carlito"/>
              </a:rPr>
              <a:t>to </a:t>
            </a:r>
            <a:r>
              <a:rPr sz="2000" spc="-25" dirty="0">
                <a:latin typeface="Carlito"/>
                <a:cs typeface="Carlito"/>
              </a:rPr>
              <a:t>better </a:t>
            </a:r>
            <a:r>
              <a:rPr sz="2000" spc="-5" dirty="0">
                <a:latin typeface="Carlito"/>
                <a:cs typeface="Carlito"/>
              </a:rPr>
              <a:t>determine </a:t>
            </a:r>
            <a:r>
              <a:rPr sz="2000" dirty="0">
                <a:latin typeface="Carlito"/>
                <a:cs typeface="Carlito"/>
              </a:rPr>
              <a:t>the </a:t>
            </a:r>
            <a:r>
              <a:rPr sz="2000" spc="-10" dirty="0">
                <a:latin typeface="Carlito"/>
                <a:cs typeface="Carlito"/>
              </a:rPr>
              <a:t>best </a:t>
            </a:r>
            <a:r>
              <a:rPr sz="2000" dirty="0">
                <a:latin typeface="Carlito"/>
                <a:cs typeface="Carlito"/>
              </a:rPr>
              <a:t>machine learning model  and </a:t>
            </a:r>
            <a:r>
              <a:rPr sz="2000" spc="-25" dirty="0">
                <a:latin typeface="Carlito"/>
                <a:cs typeface="Carlito"/>
              </a:rPr>
              <a:t>improve</a:t>
            </a:r>
            <a:r>
              <a:rPr sz="2000" spc="-30" dirty="0">
                <a:latin typeface="Carlito"/>
                <a:cs typeface="Carlito"/>
              </a:rPr>
              <a:t> </a:t>
            </a:r>
            <a:r>
              <a:rPr sz="2000" spc="-5" dirty="0">
                <a:latin typeface="Carlito"/>
                <a:cs typeface="Carlito"/>
              </a:rPr>
              <a:t>accuracy</a:t>
            </a:r>
            <a:endParaRPr sz="2000" dirty="0">
              <a:latin typeface="Carlito"/>
              <a:cs typeface="Carlito"/>
            </a:endParaRPr>
          </a:p>
        </p:txBody>
      </p:sp>
      <p:sp>
        <p:nvSpPr>
          <p:cNvPr id="6" name="Title 5"/>
          <p:cNvSpPr>
            <a:spLocks noGrp="1"/>
          </p:cNvSpPr>
          <p:nvPr>
            <p:ph type="title"/>
          </p:nvPr>
        </p:nvSpPr>
        <p:spPr>
          <a:xfrm>
            <a:off x="533400" y="387778"/>
            <a:ext cx="9404723" cy="918882"/>
          </a:xfrm>
        </p:spPr>
        <p:txBody>
          <a:bodyPr/>
          <a:lstStyle/>
          <a:p>
            <a:r>
              <a:rPr lang="en-US" sz="4000" b="1" dirty="0" smtClean="0">
                <a:effectLst>
                  <a:outerShdw blurRad="38100" dist="38100" dir="2700000" algn="tl">
                    <a:srgbClr val="000000">
                      <a:alpha val="43137"/>
                    </a:srgbClr>
                  </a:outerShdw>
                </a:effectLst>
              </a:rPr>
              <a:t>CONCLUSION</a:t>
            </a:r>
            <a:endParaRPr lang="en-US" sz="4000" b="1" dirty="0">
              <a:effectLst>
                <a:outerShdw blurRad="38100" dist="38100" dir="2700000" algn="tl">
                  <a:srgbClr val="000000">
                    <a:alpha val="43137"/>
                  </a:srgbClr>
                </a:outerShdw>
              </a:effectLst>
            </a:endParaRPr>
          </a:p>
        </p:txBody>
      </p:sp>
      <p:pic>
        <p:nvPicPr>
          <p:cNvPr id="7" name="Picture 6" descr="Chart&#10;&#10;Description automatically generated with medium confidence">
            <a:extLst>
              <a:ext uri="{FF2B5EF4-FFF2-40B4-BE49-F238E27FC236}">
                <a16:creationId xmlns:a16="http://schemas.microsoft.com/office/drawing/2014/main" xmlns="" id="{87AB9C7E-9F36-442F-B2CA-867B86B957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48353" y="1460632"/>
            <a:ext cx="1450107" cy="98792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8" name="Group 7">
            <a:extLst>
              <a:ext uri="{FF2B5EF4-FFF2-40B4-BE49-F238E27FC236}">
                <a16:creationId xmlns:a16="http://schemas.microsoft.com/office/drawing/2014/main" xmlns="" id="{A564E096-29E5-4B66-AD8E-B2B2785A3592}"/>
              </a:ext>
            </a:extLst>
          </p:cNvPr>
          <p:cNvGrpSpPr/>
          <p:nvPr/>
        </p:nvGrpSpPr>
        <p:grpSpPr>
          <a:xfrm>
            <a:off x="8471054" y="2719305"/>
            <a:ext cx="3404705" cy="989978"/>
            <a:chOff x="8471054" y="2690634"/>
            <a:chExt cx="3404705" cy="989978"/>
          </a:xfrm>
        </p:grpSpPr>
        <p:pic>
          <p:nvPicPr>
            <p:cNvPr id="9" name="Picture 8" descr="Chart, bar chart&#10;&#10;Description automatically generated">
              <a:extLst>
                <a:ext uri="{FF2B5EF4-FFF2-40B4-BE49-F238E27FC236}">
                  <a16:creationId xmlns:a16="http://schemas.microsoft.com/office/drawing/2014/main" xmlns="" id="{255572AB-0488-4295-9F76-6644A53533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20474" y="2692690"/>
              <a:ext cx="1455285" cy="98792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0" name="Picture 9">
              <a:extLst>
                <a:ext uri="{FF2B5EF4-FFF2-40B4-BE49-F238E27FC236}">
                  <a16:creationId xmlns:a16="http://schemas.microsoft.com/office/drawing/2014/main" xmlns="" id="{A183B84E-793F-46C7-B885-28AB2EE58DC7}"/>
                </a:ext>
              </a:extLst>
            </p:cNvPr>
            <p:cNvPicPr>
              <a:picLocks noChangeAspect="1"/>
            </p:cNvPicPr>
            <p:nvPr/>
          </p:nvPicPr>
          <p:blipFill>
            <a:blip r:embed="rId5"/>
            <a:stretch>
              <a:fillRect/>
            </a:stretch>
          </p:blipFill>
          <p:spPr>
            <a:xfrm>
              <a:off x="8471054" y="2690634"/>
              <a:ext cx="1674085" cy="96428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pic>
        <p:nvPicPr>
          <p:cNvPr id="11" name="Picture 10">
            <a:extLst>
              <a:ext uri="{FF2B5EF4-FFF2-40B4-BE49-F238E27FC236}">
                <a16:creationId xmlns:a16="http://schemas.microsoft.com/office/drawing/2014/main" xmlns="" id="{7FCC9948-E1E4-4C33-AD1B-66E1EFB60EA0}"/>
              </a:ext>
            </a:extLst>
          </p:cNvPr>
          <p:cNvPicPr>
            <a:picLocks noChangeAspect="1"/>
          </p:cNvPicPr>
          <p:nvPr/>
        </p:nvPicPr>
        <p:blipFill>
          <a:blip r:embed="rId6"/>
          <a:stretch>
            <a:fillRect/>
          </a:stretch>
        </p:blipFill>
        <p:spPr>
          <a:xfrm>
            <a:off x="9249139" y="3980035"/>
            <a:ext cx="1848534"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2" name="Group 11">
            <a:extLst>
              <a:ext uri="{FF2B5EF4-FFF2-40B4-BE49-F238E27FC236}">
                <a16:creationId xmlns:a16="http://schemas.microsoft.com/office/drawing/2014/main" xmlns="" id="{A279BAC3-BC82-4D04-A7E0-21C8A58695A6}"/>
              </a:ext>
            </a:extLst>
          </p:cNvPr>
          <p:cNvGrpSpPr/>
          <p:nvPr/>
        </p:nvGrpSpPr>
        <p:grpSpPr>
          <a:xfrm>
            <a:off x="8471054" y="5215074"/>
            <a:ext cx="3404705" cy="976998"/>
            <a:chOff x="8471054" y="5215074"/>
            <a:chExt cx="3404705" cy="976998"/>
          </a:xfrm>
        </p:grpSpPr>
        <p:pic>
          <p:nvPicPr>
            <p:cNvPr id="13" name="Picture 12" descr="Chart, bar chart&#10;&#10;Description automatically generated">
              <a:extLst>
                <a:ext uri="{FF2B5EF4-FFF2-40B4-BE49-F238E27FC236}">
                  <a16:creationId xmlns:a16="http://schemas.microsoft.com/office/drawing/2014/main" xmlns="" id="{85E3C5A5-C061-4F25-A747-A2583DD8CD7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71054" y="5227785"/>
              <a:ext cx="1780530"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descr="Chart&#10;&#10;Description automatically generated with medium confidence">
              <a:extLst>
                <a:ext uri="{FF2B5EF4-FFF2-40B4-BE49-F238E27FC236}">
                  <a16:creationId xmlns:a16="http://schemas.microsoft.com/office/drawing/2014/main" xmlns="" id="{E238F02F-1A57-4F59-82AD-DA2E7484839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26932" y="5215074"/>
              <a:ext cx="1248827" cy="95458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5580" y="1063416"/>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5" name="object 5"/>
          <p:cNvSpPr txBox="1">
            <a:spLocks noGrp="1"/>
          </p:cNvSpPr>
          <p:nvPr>
            <p:ph type="sldNum" sz="quarter" idx="12"/>
          </p:nvPr>
        </p:nvSpPr>
        <p:spPr>
          <a:prstGeom prst="rect">
            <a:avLst/>
          </a:prstGeom>
        </p:spPr>
        <p:txBody>
          <a:bodyPr vert="horz" wrap="square" lIns="0" tIns="0" rIns="0" bIns="0" rtlCol="0">
            <a:spAutoFit/>
          </a:bodyPr>
          <a:lstStyle/>
          <a:p>
            <a:pPr marL="38100">
              <a:lnSpc>
                <a:spcPts val="1100"/>
              </a:lnSpc>
            </a:pPr>
            <a:fld id="{81D60167-4931-47E6-BA6A-407CBD079E47}" type="slidenum">
              <a:rPr dirty="0"/>
              <a:t>48</a:t>
            </a:fld>
            <a:endParaRPr dirty="0"/>
          </a:p>
        </p:txBody>
      </p:sp>
      <p:sp>
        <p:nvSpPr>
          <p:cNvPr id="6" name="Title 5"/>
          <p:cNvSpPr>
            <a:spLocks noGrp="1"/>
          </p:cNvSpPr>
          <p:nvPr>
            <p:ph type="title"/>
          </p:nvPr>
        </p:nvSpPr>
        <p:spPr>
          <a:xfrm>
            <a:off x="685800" y="150867"/>
            <a:ext cx="9404723" cy="1400530"/>
          </a:xfrm>
        </p:spPr>
        <p:txBody>
          <a:bodyPr/>
          <a:lstStyle/>
          <a:p>
            <a:r>
              <a:rPr lang="en-US" b="1" dirty="0" smtClean="0">
                <a:effectLst>
                  <a:outerShdw blurRad="38100" dist="38100" dir="2700000" algn="tl">
                    <a:srgbClr val="000000">
                      <a:alpha val="43137"/>
                    </a:srgbClr>
                  </a:outerShdw>
                </a:effectLst>
              </a:rPr>
              <a:t>APPENDIX</a:t>
            </a:r>
            <a:endParaRPr lang="en-US" b="1" dirty="0">
              <a:effectLst>
                <a:outerShdw blurRad="38100" dist="38100" dir="2700000" algn="tl">
                  <a:srgbClr val="000000">
                    <a:alpha val="43137"/>
                  </a:srgbClr>
                </a:outerShdw>
              </a:effectLst>
            </a:endParaRPr>
          </a:p>
        </p:txBody>
      </p:sp>
      <p:pic>
        <p:nvPicPr>
          <p:cNvPr id="7" name="Picture 6" descr="Text&#10;&#10;Description automatically generated">
            <a:extLst>
              <a:ext uri="{FF2B5EF4-FFF2-40B4-BE49-F238E27FC236}">
                <a16:creationId xmlns:a16="http://schemas.microsoft.com/office/drawing/2014/main" xmlns="" id="{F773C304-83A3-4986-BB7D-679AC41AE32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543" t="4850" r="39069" b="2751"/>
          <a:stretch/>
        </p:blipFill>
        <p:spPr>
          <a:xfrm>
            <a:off x="8840372" y="1251114"/>
            <a:ext cx="3024336" cy="5527085"/>
          </a:xfrm>
          <a:prstGeom prst="roundRect">
            <a:avLst>
              <a:gd name="adj" fmla="val 819"/>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8" name="Picture 7" descr="Text&#10;&#10;Description automatically generated">
            <a:extLst>
              <a:ext uri="{FF2B5EF4-FFF2-40B4-BE49-F238E27FC236}">
                <a16:creationId xmlns:a16="http://schemas.microsoft.com/office/drawing/2014/main" xmlns="" id="{F2AC72B9-BD42-4F36-881C-B985120BAC1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90" t="7070" r="29255" b="6330"/>
          <a:stretch/>
        </p:blipFill>
        <p:spPr>
          <a:xfrm>
            <a:off x="4288054" y="1514374"/>
            <a:ext cx="4226042" cy="5050635"/>
          </a:xfrm>
          <a:prstGeom prst="roundRect">
            <a:avLst>
              <a:gd name="adj" fmla="val 2206"/>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9" name="TextBox 8">
            <a:extLst>
              <a:ext uri="{FF2B5EF4-FFF2-40B4-BE49-F238E27FC236}">
                <a16:creationId xmlns:a16="http://schemas.microsoft.com/office/drawing/2014/main" xmlns="" id="{225F96D5-27AA-4B7D-BE40-8798D1CCEA6F}"/>
              </a:ext>
            </a:extLst>
          </p:cNvPr>
          <p:cNvSpPr txBox="1"/>
          <p:nvPr/>
        </p:nvSpPr>
        <p:spPr>
          <a:xfrm>
            <a:off x="154062" y="1268760"/>
            <a:ext cx="4113137" cy="1077218"/>
          </a:xfrm>
          <a:prstGeom prst="rect">
            <a:avLst/>
          </a:prstGeom>
          <a:noFill/>
        </p:spPr>
        <p:txBody>
          <a:bodyPr wrap="square">
            <a:spAutoFit/>
          </a:bodyPr>
          <a:lstStyle/>
          <a:p>
            <a:pPr marL="285750" indent="-285750">
              <a:buFont typeface="Arial" panose="020B0604020202020204" pitchFamily="34" charset="0"/>
              <a:buChar char="•"/>
            </a:pPr>
            <a:r>
              <a:rPr lang="en-GB" sz="1600" b="1" dirty="0"/>
              <a:t>Custom functions for web scraping</a:t>
            </a:r>
            <a:endParaRPr lang="en-US" sz="1600" b="1" dirty="0"/>
          </a:p>
          <a:p>
            <a:pPr marL="285750" indent="-285750">
              <a:buFont typeface="Arial" panose="020B0604020202020204" pitchFamily="34" charset="0"/>
              <a:buChar char="•"/>
            </a:pPr>
            <a:r>
              <a:rPr lang="en-US" sz="1600" b="1" dirty="0"/>
              <a:t>Custom logic to fill up the launch_dict values with values from the launch tables</a:t>
            </a:r>
            <a:endParaRPr lang="en-GB" sz="1600" b="1"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192877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pPr/>
              <a:t>5</a:t>
            </a:fld>
            <a:endParaRPr lang="en-US" dirty="0"/>
          </a:p>
        </p:txBody>
      </p:sp>
      <p:sp>
        <p:nvSpPr>
          <p:cNvPr id="2" name="TextBox 1">
            <a:extLst>
              <a:ext uri="{FF2B5EF4-FFF2-40B4-BE49-F238E27FC236}">
                <a16:creationId xmlns:a16="http://schemas.microsoft.com/office/drawing/2014/main" xmlns=""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prstClr val="white"/>
                </a:solidFill>
              </a:rPr>
              <a:t>Section 1</a:t>
            </a:r>
          </a:p>
        </p:txBody>
      </p:sp>
    </p:spTree>
    <p:extLst>
      <p:ext uri="{BB962C8B-B14F-4D97-AF65-F5344CB8AC3E}">
        <p14:creationId xmlns:p14="http://schemas.microsoft.com/office/powerpoint/2010/main" val="2158232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626618" rIns="0" bIns="0" rtlCol="0">
            <a:spAutoFit/>
          </a:bodyPr>
          <a:lstStyle/>
          <a:p>
            <a:pPr marL="168910">
              <a:lnSpc>
                <a:spcPct val="100000"/>
              </a:lnSpc>
              <a:spcBef>
                <a:spcPts val="100"/>
              </a:spcBef>
              <a:tabLst>
                <a:tab pos="10140315" algn="l"/>
              </a:tabLst>
            </a:pPr>
            <a:r>
              <a:rPr u="heavy" spc="-190" dirty="0">
                <a:uFill>
                  <a:solidFill>
                    <a:srgbClr val="7D7D7D"/>
                  </a:solidFill>
                </a:uFill>
              </a:rPr>
              <a:t>Methodology	</a:t>
            </a:r>
          </a:p>
        </p:txBody>
      </p:sp>
      <p:sp>
        <p:nvSpPr>
          <p:cNvPr id="4" name="object 4"/>
          <p:cNvSpPr txBox="1"/>
          <p:nvPr/>
        </p:nvSpPr>
        <p:spPr>
          <a:xfrm>
            <a:off x="10948416" y="6568541"/>
            <a:ext cx="144780" cy="160020"/>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6</a:t>
            </a:fld>
            <a:endParaRPr sz="1050">
              <a:latin typeface="Carlito"/>
              <a:cs typeface="Carlito"/>
            </a:endParaRPr>
          </a:p>
        </p:txBody>
      </p:sp>
      <p:sp>
        <p:nvSpPr>
          <p:cNvPr id="3" name="object 3"/>
          <p:cNvSpPr txBox="1"/>
          <p:nvPr/>
        </p:nvSpPr>
        <p:spPr>
          <a:xfrm>
            <a:off x="914400" y="2667000"/>
            <a:ext cx="10744200" cy="3163044"/>
          </a:xfrm>
          <a:prstGeom prst="rect">
            <a:avLst/>
          </a:prstGeom>
        </p:spPr>
        <p:txBody>
          <a:bodyPr vert="horz" wrap="square" lIns="0" tIns="61594" rIns="0" bIns="0" rtlCol="0">
            <a:spAutoFit/>
          </a:bodyPr>
          <a:lstStyle/>
          <a:p>
            <a:pPr marL="241300" indent="-229235">
              <a:lnSpc>
                <a:spcPct val="100000"/>
              </a:lnSpc>
              <a:spcBef>
                <a:spcPts val="484"/>
              </a:spcBef>
              <a:buFont typeface="Arial"/>
              <a:buChar char="•"/>
              <a:tabLst>
                <a:tab pos="240665" algn="l"/>
                <a:tab pos="241935" algn="l"/>
              </a:tabLst>
            </a:pPr>
            <a:r>
              <a:rPr sz="2200" b="1" spc="-35" dirty="0">
                <a:latin typeface="Carlito"/>
                <a:cs typeface="Carlito"/>
              </a:rPr>
              <a:t>Data </a:t>
            </a:r>
            <a:r>
              <a:rPr sz="2200" b="1" spc="-20" dirty="0">
                <a:latin typeface="Carlito"/>
                <a:cs typeface="Carlito"/>
              </a:rPr>
              <a:t>collection</a:t>
            </a:r>
            <a:r>
              <a:rPr sz="2200" b="1" spc="15" dirty="0">
                <a:latin typeface="Carlito"/>
                <a:cs typeface="Carlito"/>
              </a:rPr>
              <a:t> </a:t>
            </a:r>
            <a:r>
              <a:rPr sz="2200" b="1" spc="-5" dirty="0">
                <a:latin typeface="Carlito"/>
                <a:cs typeface="Carlito"/>
              </a:rPr>
              <a:t>methodology:</a:t>
            </a:r>
            <a:endParaRPr sz="2200" b="1" dirty="0">
              <a:latin typeface="Carlito"/>
              <a:cs typeface="Carlito"/>
            </a:endParaRPr>
          </a:p>
          <a:p>
            <a:pPr marL="698500" lvl="1" indent="-229235">
              <a:lnSpc>
                <a:spcPct val="100000"/>
              </a:lnSpc>
              <a:spcBef>
                <a:spcPts val="315"/>
              </a:spcBef>
              <a:buFont typeface="Arial"/>
              <a:buChar char="•"/>
              <a:tabLst>
                <a:tab pos="697865" algn="l"/>
                <a:tab pos="699135" algn="l"/>
              </a:tabLst>
            </a:pPr>
            <a:r>
              <a:rPr sz="1800" b="1" spc="-5" dirty="0">
                <a:latin typeface="Carlito"/>
                <a:cs typeface="Carlito"/>
              </a:rPr>
              <a:t>Combined </a:t>
            </a:r>
            <a:r>
              <a:rPr sz="1800" b="1" spc="-20" dirty="0">
                <a:latin typeface="Carlito"/>
                <a:cs typeface="Carlito"/>
              </a:rPr>
              <a:t>data from </a:t>
            </a:r>
            <a:r>
              <a:rPr sz="1800" b="1" spc="-5" dirty="0">
                <a:latin typeface="Carlito"/>
                <a:cs typeface="Carlito"/>
              </a:rPr>
              <a:t>SpaceX public </a:t>
            </a:r>
            <a:r>
              <a:rPr sz="1800" b="1" dirty="0">
                <a:latin typeface="Carlito"/>
                <a:cs typeface="Carlito"/>
              </a:rPr>
              <a:t>API and </a:t>
            </a:r>
            <a:r>
              <a:rPr sz="1800" b="1" spc="-5" dirty="0">
                <a:latin typeface="Carlito"/>
                <a:cs typeface="Carlito"/>
              </a:rPr>
              <a:t>SpaceX Wikipedia</a:t>
            </a:r>
            <a:r>
              <a:rPr sz="1800" b="1" spc="15" dirty="0">
                <a:latin typeface="Carlito"/>
                <a:cs typeface="Carlito"/>
              </a:rPr>
              <a:t> </a:t>
            </a:r>
            <a:r>
              <a:rPr sz="1800" b="1" spc="-5" dirty="0">
                <a:latin typeface="Carlito"/>
                <a:cs typeface="Carlito"/>
              </a:rPr>
              <a:t>page</a:t>
            </a:r>
            <a:endParaRPr sz="1800" b="1" dirty="0">
              <a:latin typeface="Carlito"/>
              <a:cs typeface="Carlito"/>
            </a:endParaRPr>
          </a:p>
          <a:p>
            <a:pPr marL="241300" indent="-229235">
              <a:lnSpc>
                <a:spcPct val="100000"/>
              </a:lnSpc>
              <a:spcBef>
                <a:spcPts val="1485"/>
              </a:spcBef>
              <a:buFont typeface="Arial"/>
              <a:buChar char="•"/>
              <a:tabLst>
                <a:tab pos="240665" algn="l"/>
                <a:tab pos="241935" algn="l"/>
              </a:tabLst>
            </a:pPr>
            <a:r>
              <a:rPr sz="2200" b="1" spc="-40" dirty="0">
                <a:latin typeface="Carlito"/>
                <a:cs typeface="Carlito"/>
              </a:rPr>
              <a:t>Perform </a:t>
            </a:r>
            <a:r>
              <a:rPr sz="2200" b="1" spc="-35" dirty="0">
                <a:latin typeface="Carlito"/>
                <a:cs typeface="Carlito"/>
              </a:rPr>
              <a:t>data</a:t>
            </a:r>
            <a:r>
              <a:rPr sz="2200" b="1" spc="35" dirty="0">
                <a:latin typeface="Carlito"/>
                <a:cs typeface="Carlito"/>
              </a:rPr>
              <a:t> </a:t>
            </a:r>
            <a:r>
              <a:rPr sz="2200" b="1" spc="-20" dirty="0">
                <a:latin typeface="Carlito"/>
                <a:cs typeface="Carlito"/>
              </a:rPr>
              <a:t>wrangling</a:t>
            </a:r>
            <a:endParaRPr sz="2200" b="1" dirty="0">
              <a:latin typeface="Carlito"/>
              <a:cs typeface="Carlito"/>
            </a:endParaRPr>
          </a:p>
          <a:p>
            <a:pPr marL="698500" lvl="1" indent="-229235">
              <a:lnSpc>
                <a:spcPct val="100000"/>
              </a:lnSpc>
              <a:spcBef>
                <a:spcPts val="315"/>
              </a:spcBef>
              <a:buFont typeface="Arial"/>
              <a:buChar char="•"/>
              <a:tabLst>
                <a:tab pos="697865" algn="l"/>
                <a:tab pos="699135" algn="l"/>
              </a:tabLst>
            </a:pPr>
            <a:r>
              <a:rPr sz="1800" b="1" spc="-5" dirty="0">
                <a:latin typeface="Carlito"/>
                <a:cs typeface="Carlito"/>
              </a:rPr>
              <a:t>Classifying true landings </a:t>
            </a:r>
            <a:r>
              <a:rPr sz="1800" b="1" dirty="0">
                <a:latin typeface="Carlito"/>
                <a:cs typeface="Carlito"/>
              </a:rPr>
              <a:t>as </a:t>
            </a:r>
            <a:r>
              <a:rPr sz="1800" b="1" spc="-5" dirty="0">
                <a:latin typeface="Carlito"/>
                <a:cs typeface="Carlito"/>
              </a:rPr>
              <a:t>successful </a:t>
            </a:r>
            <a:r>
              <a:rPr sz="1800" b="1" dirty="0">
                <a:latin typeface="Carlito"/>
                <a:cs typeface="Carlito"/>
              </a:rPr>
              <a:t>and </a:t>
            </a:r>
            <a:r>
              <a:rPr sz="1800" b="1" spc="-10" dirty="0">
                <a:latin typeface="Carlito"/>
                <a:cs typeface="Carlito"/>
              </a:rPr>
              <a:t>unsuccessful</a:t>
            </a:r>
            <a:r>
              <a:rPr sz="1800" b="1" spc="-50" dirty="0">
                <a:latin typeface="Carlito"/>
                <a:cs typeface="Carlito"/>
              </a:rPr>
              <a:t> </a:t>
            </a:r>
            <a:r>
              <a:rPr sz="1800" b="1" spc="-5" dirty="0">
                <a:latin typeface="Carlito"/>
                <a:cs typeface="Carlito"/>
              </a:rPr>
              <a:t>otherwise</a:t>
            </a:r>
            <a:endParaRPr sz="1800" b="1" dirty="0">
              <a:latin typeface="Carlito"/>
              <a:cs typeface="Carlito"/>
            </a:endParaRPr>
          </a:p>
          <a:p>
            <a:pPr marL="241300" indent="-229235">
              <a:lnSpc>
                <a:spcPct val="100000"/>
              </a:lnSpc>
              <a:spcBef>
                <a:spcPts val="680"/>
              </a:spcBef>
              <a:buFont typeface="Arial"/>
              <a:buChar char="•"/>
              <a:tabLst>
                <a:tab pos="240665" algn="l"/>
                <a:tab pos="241935" algn="l"/>
              </a:tabLst>
            </a:pPr>
            <a:r>
              <a:rPr sz="2200" b="1" spc="-40" dirty="0">
                <a:latin typeface="Carlito"/>
                <a:cs typeface="Carlito"/>
              </a:rPr>
              <a:t>Perform </a:t>
            </a:r>
            <a:r>
              <a:rPr sz="2200" b="1" spc="-25" dirty="0">
                <a:latin typeface="Carlito"/>
                <a:cs typeface="Carlito"/>
              </a:rPr>
              <a:t>exploratory </a:t>
            </a:r>
            <a:r>
              <a:rPr sz="2200" b="1" spc="-35" dirty="0">
                <a:latin typeface="Carlito"/>
                <a:cs typeface="Carlito"/>
              </a:rPr>
              <a:t>data </a:t>
            </a:r>
            <a:r>
              <a:rPr sz="2200" b="1" spc="-20" dirty="0">
                <a:latin typeface="Carlito"/>
                <a:cs typeface="Carlito"/>
              </a:rPr>
              <a:t>analysis </a:t>
            </a:r>
            <a:r>
              <a:rPr sz="2200" b="1" spc="-25" dirty="0">
                <a:latin typeface="Carlito"/>
                <a:cs typeface="Carlito"/>
              </a:rPr>
              <a:t>(EDA) </a:t>
            </a:r>
            <a:r>
              <a:rPr sz="2200" b="1" spc="-15" dirty="0">
                <a:latin typeface="Carlito"/>
                <a:cs typeface="Carlito"/>
              </a:rPr>
              <a:t>using </a:t>
            </a:r>
            <a:r>
              <a:rPr sz="2200" b="1" spc="-20" dirty="0">
                <a:latin typeface="Carlito"/>
                <a:cs typeface="Carlito"/>
              </a:rPr>
              <a:t>visualization </a:t>
            </a:r>
            <a:r>
              <a:rPr sz="2200" b="1" spc="-5" dirty="0">
                <a:latin typeface="Carlito"/>
                <a:cs typeface="Carlito"/>
              </a:rPr>
              <a:t>and</a:t>
            </a:r>
            <a:r>
              <a:rPr sz="2200" b="1" spc="155" dirty="0">
                <a:latin typeface="Carlito"/>
                <a:cs typeface="Carlito"/>
              </a:rPr>
              <a:t> </a:t>
            </a:r>
            <a:r>
              <a:rPr sz="2200" b="1" spc="-15" dirty="0">
                <a:latin typeface="Carlito"/>
                <a:cs typeface="Carlito"/>
              </a:rPr>
              <a:t>SQL</a:t>
            </a:r>
            <a:endParaRPr sz="2200" b="1" dirty="0">
              <a:latin typeface="Carlito"/>
              <a:cs typeface="Carlito"/>
            </a:endParaRPr>
          </a:p>
          <a:p>
            <a:pPr marL="241300" indent="-229235">
              <a:lnSpc>
                <a:spcPct val="100000"/>
              </a:lnSpc>
              <a:spcBef>
                <a:spcPts val="5"/>
              </a:spcBef>
              <a:buFont typeface="Arial"/>
              <a:buChar char="•"/>
              <a:tabLst>
                <a:tab pos="240665" algn="l"/>
                <a:tab pos="241935" algn="l"/>
              </a:tabLst>
            </a:pPr>
            <a:r>
              <a:rPr sz="2200" b="1" spc="-40" dirty="0">
                <a:latin typeface="Carlito"/>
                <a:cs typeface="Carlito"/>
              </a:rPr>
              <a:t>Perform </a:t>
            </a:r>
            <a:r>
              <a:rPr sz="2200" b="1" spc="-30" dirty="0">
                <a:latin typeface="Carlito"/>
                <a:cs typeface="Carlito"/>
              </a:rPr>
              <a:t>interactive </a:t>
            </a:r>
            <a:r>
              <a:rPr sz="2200" b="1" spc="-5" dirty="0">
                <a:latin typeface="Carlito"/>
                <a:cs typeface="Carlito"/>
              </a:rPr>
              <a:t>visual analytics </a:t>
            </a:r>
            <a:r>
              <a:rPr sz="2200" b="1" spc="-15" dirty="0">
                <a:latin typeface="Carlito"/>
                <a:cs typeface="Carlito"/>
              </a:rPr>
              <a:t>using </a:t>
            </a:r>
            <a:r>
              <a:rPr sz="2200" b="1" spc="-20" dirty="0">
                <a:latin typeface="Carlito"/>
                <a:cs typeface="Carlito"/>
              </a:rPr>
              <a:t>Folium </a:t>
            </a:r>
            <a:r>
              <a:rPr sz="2200" b="1" spc="-5" dirty="0">
                <a:latin typeface="Carlito"/>
                <a:cs typeface="Carlito"/>
              </a:rPr>
              <a:t>and Plotly</a:t>
            </a:r>
            <a:r>
              <a:rPr sz="2200" b="1" spc="10" dirty="0">
                <a:latin typeface="Carlito"/>
                <a:cs typeface="Carlito"/>
              </a:rPr>
              <a:t> </a:t>
            </a:r>
            <a:r>
              <a:rPr sz="2200" b="1" spc="-5" dirty="0">
                <a:latin typeface="Carlito"/>
                <a:cs typeface="Carlito"/>
              </a:rPr>
              <a:t>Dash</a:t>
            </a:r>
            <a:endParaRPr sz="2200" b="1" dirty="0">
              <a:latin typeface="Carlito"/>
              <a:cs typeface="Carlito"/>
            </a:endParaRPr>
          </a:p>
          <a:p>
            <a:pPr marL="241300" indent="-229235">
              <a:lnSpc>
                <a:spcPct val="100000"/>
              </a:lnSpc>
              <a:spcBef>
                <a:spcPts val="1440"/>
              </a:spcBef>
              <a:buFont typeface="Arial"/>
              <a:buChar char="•"/>
              <a:tabLst>
                <a:tab pos="240665" algn="l"/>
                <a:tab pos="241935" algn="l"/>
              </a:tabLst>
            </a:pPr>
            <a:r>
              <a:rPr sz="2200" b="1" spc="-40" dirty="0">
                <a:latin typeface="Carlito"/>
                <a:cs typeface="Carlito"/>
              </a:rPr>
              <a:t>Perform </a:t>
            </a:r>
            <a:r>
              <a:rPr sz="2200" b="1" spc="-25" dirty="0">
                <a:latin typeface="Carlito"/>
                <a:cs typeface="Carlito"/>
              </a:rPr>
              <a:t>predictive </a:t>
            </a:r>
            <a:r>
              <a:rPr sz="2200" b="1" spc="-20" dirty="0">
                <a:latin typeface="Carlito"/>
                <a:cs typeface="Carlito"/>
              </a:rPr>
              <a:t>analysis </a:t>
            </a:r>
            <a:r>
              <a:rPr sz="2200" b="1" spc="-15" dirty="0">
                <a:latin typeface="Carlito"/>
                <a:cs typeface="Carlito"/>
              </a:rPr>
              <a:t>using </a:t>
            </a:r>
            <a:r>
              <a:rPr sz="2200" b="1" spc="-20" dirty="0">
                <a:latin typeface="Carlito"/>
                <a:cs typeface="Carlito"/>
              </a:rPr>
              <a:t>classification</a:t>
            </a:r>
            <a:r>
              <a:rPr sz="2200" b="1" spc="170" dirty="0">
                <a:latin typeface="Carlito"/>
                <a:cs typeface="Carlito"/>
              </a:rPr>
              <a:t> </a:t>
            </a:r>
            <a:r>
              <a:rPr sz="2200" b="1" spc="-5" dirty="0">
                <a:latin typeface="Carlito"/>
                <a:cs typeface="Carlito"/>
              </a:rPr>
              <a:t>models</a:t>
            </a:r>
            <a:endParaRPr sz="2200" b="1" dirty="0">
              <a:latin typeface="Carlito"/>
              <a:cs typeface="Carlito"/>
            </a:endParaRPr>
          </a:p>
          <a:p>
            <a:pPr marL="698500" lvl="1" indent="-229235">
              <a:lnSpc>
                <a:spcPct val="100000"/>
              </a:lnSpc>
              <a:spcBef>
                <a:spcPts val="325"/>
              </a:spcBef>
              <a:buFont typeface="Arial"/>
              <a:buChar char="•"/>
              <a:tabLst>
                <a:tab pos="697865" algn="l"/>
                <a:tab pos="699135" algn="l"/>
              </a:tabLst>
            </a:pPr>
            <a:r>
              <a:rPr sz="1800" b="1" spc="-45" dirty="0">
                <a:latin typeface="Carlito"/>
                <a:cs typeface="Carlito"/>
              </a:rPr>
              <a:t>Tuned </a:t>
            </a:r>
            <a:r>
              <a:rPr sz="1800" b="1" dirty="0">
                <a:latin typeface="Carlito"/>
                <a:cs typeface="Carlito"/>
              </a:rPr>
              <a:t>models </a:t>
            </a:r>
            <a:r>
              <a:rPr sz="1800" b="1" spc="-5" dirty="0">
                <a:latin typeface="Carlito"/>
                <a:cs typeface="Carlito"/>
              </a:rPr>
              <a:t>using</a:t>
            </a:r>
            <a:r>
              <a:rPr sz="1800" b="1" spc="10" dirty="0">
                <a:latin typeface="Carlito"/>
                <a:cs typeface="Carlito"/>
              </a:rPr>
              <a:t> </a:t>
            </a:r>
            <a:r>
              <a:rPr sz="1800" b="1" spc="-20" dirty="0">
                <a:latin typeface="Carlito"/>
                <a:cs typeface="Carlito"/>
              </a:rPr>
              <a:t>GridSearchCV</a:t>
            </a:r>
            <a:endParaRPr sz="1800" b="1" dirty="0">
              <a:latin typeface="Carlito"/>
              <a:cs typeface="Carli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3291" y="1737360"/>
            <a:ext cx="9966960" cy="0"/>
          </a:xfrm>
          <a:custGeom>
            <a:avLst/>
            <a:gdLst/>
            <a:ahLst/>
            <a:cxnLst/>
            <a:rect l="l" t="t" r="r" b="b"/>
            <a:pathLst>
              <a:path w="9966960">
                <a:moveTo>
                  <a:pt x="0" y="0"/>
                </a:moveTo>
                <a:lnTo>
                  <a:pt x="9966960" y="0"/>
                </a:lnTo>
              </a:path>
            </a:pathLst>
          </a:custGeom>
          <a:ln w="6096">
            <a:solidFill>
              <a:srgbClr val="7D7D7D"/>
            </a:solidFill>
          </a:ln>
        </p:spPr>
        <p:txBody>
          <a:bodyPr wrap="square" lIns="0" tIns="0" rIns="0" bIns="0" rtlCol="0"/>
          <a:lstStyle/>
          <a:p>
            <a:endParaRPr/>
          </a:p>
        </p:txBody>
      </p:sp>
      <p:sp>
        <p:nvSpPr>
          <p:cNvPr id="3" name="object 3"/>
          <p:cNvSpPr txBox="1">
            <a:spLocks noGrp="1"/>
          </p:cNvSpPr>
          <p:nvPr>
            <p:ph type="title"/>
          </p:nvPr>
        </p:nvSpPr>
        <p:spPr>
          <a:xfrm>
            <a:off x="947115" y="860805"/>
            <a:ext cx="6031230" cy="756920"/>
          </a:xfrm>
          <a:prstGeom prst="rect">
            <a:avLst/>
          </a:prstGeom>
        </p:spPr>
        <p:txBody>
          <a:bodyPr vert="horz" wrap="square" lIns="0" tIns="12700" rIns="0" bIns="0" rtlCol="0">
            <a:spAutoFit/>
          </a:bodyPr>
          <a:lstStyle/>
          <a:p>
            <a:pPr marL="12700">
              <a:lnSpc>
                <a:spcPct val="100000"/>
              </a:lnSpc>
              <a:spcBef>
                <a:spcPts val="100"/>
              </a:spcBef>
            </a:pPr>
            <a:r>
              <a:rPr spc="-340" dirty="0"/>
              <a:t>Data </a:t>
            </a:r>
            <a:r>
              <a:rPr spc="-235" dirty="0"/>
              <a:t>Collection</a:t>
            </a:r>
            <a:r>
              <a:rPr spc="-505" dirty="0"/>
              <a:t> </a:t>
            </a:r>
            <a:r>
              <a:rPr spc="-275" dirty="0"/>
              <a:t>Overview</a:t>
            </a:r>
          </a:p>
        </p:txBody>
      </p:sp>
      <p:sp>
        <p:nvSpPr>
          <p:cNvPr id="5" name="object 5"/>
          <p:cNvSpPr txBox="1"/>
          <p:nvPr/>
        </p:nvSpPr>
        <p:spPr>
          <a:xfrm>
            <a:off x="10948416" y="6568541"/>
            <a:ext cx="144780" cy="160020"/>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7</a:t>
            </a:fld>
            <a:endParaRPr sz="1050">
              <a:latin typeface="Carlito"/>
              <a:cs typeface="Carlito"/>
            </a:endParaRPr>
          </a:p>
        </p:txBody>
      </p:sp>
      <p:sp>
        <p:nvSpPr>
          <p:cNvPr id="4" name="object 4"/>
          <p:cNvSpPr txBox="1"/>
          <p:nvPr/>
        </p:nvSpPr>
        <p:spPr>
          <a:xfrm>
            <a:off x="1176019" y="1824608"/>
            <a:ext cx="9899650" cy="4018408"/>
          </a:xfrm>
          <a:prstGeom prst="rect">
            <a:avLst/>
          </a:prstGeom>
        </p:spPr>
        <p:txBody>
          <a:bodyPr vert="horz" wrap="square" lIns="0" tIns="42545" rIns="0" bIns="0" rtlCol="0">
            <a:spAutoFit/>
          </a:bodyPr>
          <a:lstStyle/>
          <a:p>
            <a:pPr marL="12700" marR="42545">
              <a:lnSpc>
                <a:spcPts val="2210"/>
              </a:lnSpc>
              <a:spcBef>
                <a:spcPts val="335"/>
              </a:spcBef>
            </a:pPr>
            <a:r>
              <a:rPr sz="2000" spc="-25" dirty="0">
                <a:latin typeface="Carlito"/>
                <a:cs typeface="Carlito"/>
              </a:rPr>
              <a:t>Data </a:t>
            </a:r>
            <a:r>
              <a:rPr sz="2000" spc="-5" dirty="0">
                <a:latin typeface="Carlito"/>
                <a:cs typeface="Carlito"/>
              </a:rPr>
              <a:t>collection </a:t>
            </a:r>
            <a:r>
              <a:rPr sz="2000" spc="-20" dirty="0">
                <a:latin typeface="Carlito"/>
                <a:cs typeface="Carlito"/>
              </a:rPr>
              <a:t>process </a:t>
            </a:r>
            <a:r>
              <a:rPr sz="2000" spc="-25" dirty="0">
                <a:latin typeface="Carlito"/>
                <a:cs typeface="Carlito"/>
              </a:rPr>
              <a:t>involved </a:t>
            </a:r>
            <a:r>
              <a:rPr sz="2000" dirty="0">
                <a:latin typeface="Carlito"/>
                <a:cs typeface="Carlito"/>
              </a:rPr>
              <a:t>a </a:t>
            </a:r>
            <a:r>
              <a:rPr sz="2000" spc="-10" dirty="0">
                <a:latin typeface="Carlito"/>
                <a:cs typeface="Carlito"/>
              </a:rPr>
              <a:t>combination </a:t>
            </a:r>
            <a:r>
              <a:rPr sz="2000" spc="-5" dirty="0">
                <a:latin typeface="Carlito"/>
                <a:cs typeface="Carlito"/>
              </a:rPr>
              <a:t>of </a:t>
            </a:r>
            <a:r>
              <a:rPr sz="2000" dirty="0">
                <a:latin typeface="Carlito"/>
                <a:cs typeface="Carlito"/>
              </a:rPr>
              <a:t>API </a:t>
            </a:r>
            <a:r>
              <a:rPr sz="2000" spc="-20" dirty="0">
                <a:latin typeface="Carlito"/>
                <a:cs typeface="Carlito"/>
              </a:rPr>
              <a:t>requests from </a:t>
            </a:r>
            <a:r>
              <a:rPr sz="2000" dirty="0">
                <a:latin typeface="Carlito"/>
                <a:cs typeface="Carlito"/>
              </a:rPr>
              <a:t>Space X </a:t>
            </a:r>
            <a:r>
              <a:rPr sz="2000" spc="-5" dirty="0">
                <a:latin typeface="Carlito"/>
                <a:cs typeface="Carlito"/>
              </a:rPr>
              <a:t>public </a:t>
            </a:r>
            <a:r>
              <a:rPr sz="2000" dirty="0">
                <a:latin typeface="Carlito"/>
                <a:cs typeface="Carlito"/>
              </a:rPr>
              <a:t>API and </a:t>
            </a:r>
            <a:r>
              <a:rPr sz="2000" spc="-5" dirty="0">
                <a:latin typeface="Carlito"/>
                <a:cs typeface="Carlito"/>
              </a:rPr>
              <a:t>web  scraping </a:t>
            </a:r>
            <a:r>
              <a:rPr sz="2000" spc="-25" dirty="0">
                <a:latin typeface="Carlito"/>
                <a:cs typeface="Carlito"/>
              </a:rPr>
              <a:t>data </a:t>
            </a:r>
            <a:r>
              <a:rPr sz="2000" spc="-20" dirty="0">
                <a:latin typeface="Carlito"/>
                <a:cs typeface="Carlito"/>
              </a:rPr>
              <a:t>from </a:t>
            </a:r>
            <a:r>
              <a:rPr sz="2000" dirty="0">
                <a:latin typeface="Carlito"/>
                <a:cs typeface="Carlito"/>
              </a:rPr>
              <a:t>a </a:t>
            </a:r>
            <a:r>
              <a:rPr sz="2000" spc="-5" dirty="0">
                <a:latin typeface="Carlito"/>
                <a:cs typeface="Carlito"/>
              </a:rPr>
              <a:t>table in </a:t>
            </a:r>
            <a:r>
              <a:rPr sz="2000" dirty="0">
                <a:latin typeface="Carlito"/>
                <a:cs typeface="Carlito"/>
              </a:rPr>
              <a:t>Space </a:t>
            </a:r>
            <a:r>
              <a:rPr sz="2000" spc="-75" dirty="0">
                <a:latin typeface="Carlito"/>
                <a:cs typeface="Carlito"/>
              </a:rPr>
              <a:t>X’s </a:t>
            </a:r>
            <a:r>
              <a:rPr sz="2000" dirty="0">
                <a:latin typeface="Carlito"/>
                <a:cs typeface="Carlito"/>
              </a:rPr>
              <a:t>Wikipedia</a:t>
            </a:r>
            <a:r>
              <a:rPr sz="2000" spc="-100" dirty="0">
                <a:latin typeface="Carlito"/>
                <a:cs typeface="Carlito"/>
              </a:rPr>
              <a:t> </a:t>
            </a:r>
            <a:r>
              <a:rPr sz="2000" spc="-45" dirty="0">
                <a:latin typeface="Carlito"/>
                <a:cs typeface="Carlito"/>
              </a:rPr>
              <a:t>entry.</a:t>
            </a:r>
            <a:endParaRPr sz="2000" dirty="0">
              <a:latin typeface="Carlito"/>
              <a:cs typeface="Carlito"/>
            </a:endParaRPr>
          </a:p>
          <a:p>
            <a:pPr marL="12700" marR="356235">
              <a:lnSpc>
                <a:spcPts val="2300"/>
              </a:lnSpc>
              <a:spcBef>
                <a:spcPts val="1115"/>
              </a:spcBef>
            </a:pPr>
            <a:r>
              <a:rPr sz="2000" spc="-5" dirty="0">
                <a:latin typeface="Carlito"/>
                <a:cs typeface="Carlito"/>
              </a:rPr>
              <a:t>The </a:t>
            </a:r>
            <a:r>
              <a:rPr sz="2000" spc="-20" dirty="0">
                <a:latin typeface="Carlito"/>
                <a:cs typeface="Carlito"/>
              </a:rPr>
              <a:t>next </a:t>
            </a:r>
            <a:r>
              <a:rPr sz="2000" spc="-5" dirty="0">
                <a:latin typeface="Carlito"/>
                <a:cs typeface="Carlito"/>
              </a:rPr>
              <a:t>slide will show </a:t>
            </a:r>
            <a:r>
              <a:rPr sz="2000" dirty="0">
                <a:latin typeface="Carlito"/>
                <a:cs typeface="Carlito"/>
              </a:rPr>
              <a:t>the </a:t>
            </a:r>
            <a:r>
              <a:rPr sz="2000" spc="-5" dirty="0">
                <a:latin typeface="Carlito"/>
                <a:cs typeface="Carlito"/>
              </a:rPr>
              <a:t>flowchart of </a:t>
            </a:r>
            <a:r>
              <a:rPr sz="2000" spc="-25" dirty="0">
                <a:latin typeface="Carlito"/>
                <a:cs typeface="Carlito"/>
              </a:rPr>
              <a:t>data </a:t>
            </a:r>
            <a:r>
              <a:rPr sz="2000" spc="-5" dirty="0">
                <a:latin typeface="Carlito"/>
                <a:cs typeface="Carlito"/>
              </a:rPr>
              <a:t>collection </a:t>
            </a:r>
            <a:r>
              <a:rPr sz="2000" spc="-20" dirty="0">
                <a:latin typeface="Carlito"/>
                <a:cs typeface="Carlito"/>
              </a:rPr>
              <a:t>from </a:t>
            </a:r>
            <a:r>
              <a:rPr sz="2000" dirty="0">
                <a:latin typeface="Carlito"/>
                <a:cs typeface="Carlito"/>
              </a:rPr>
              <a:t>API and the </a:t>
            </a:r>
            <a:r>
              <a:rPr sz="2000" spc="-5" dirty="0">
                <a:latin typeface="Carlito"/>
                <a:cs typeface="Carlito"/>
              </a:rPr>
              <a:t>one </a:t>
            </a:r>
            <a:r>
              <a:rPr sz="2000" spc="-20" dirty="0">
                <a:latin typeface="Carlito"/>
                <a:cs typeface="Carlito"/>
              </a:rPr>
              <a:t>after </a:t>
            </a:r>
            <a:r>
              <a:rPr sz="2000" spc="-5" dirty="0">
                <a:latin typeface="Carlito"/>
                <a:cs typeface="Carlito"/>
              </a:rPr>
              <a:t>will show  </a:t>
            </a:r>
            <a:r>
              <a:rPr sz="2000" dirty="0">
                <a:latin typeface="Carlito"/>
                <a:cs typeface="Carlito"/>
              </a:rPr>
              <a:t>the </a:t>
            </a:r>
            <a:r>
              <a:rPr sz="2000" spc="-5" dirty="0">
                <a:latin typeface="Carlito"/>
                <a:cs typeface="Carlito"/>
              </a:rPr>
              <a:t>flowchart of </a:t>
            </a:r>
            <a:r>
              <a:rPr sz="2000" spc="-25" dirty="0">
                <a:latin typeface="Carlito"/>
                <a:cs typeface="Carlito"/>
              </a:rPr>
              <a:t>data </a:t>
            </a:r>
            <a:r>
              <a:rPr sz="2000" spc="-5" dirty="0">
                <a:latin typeface="Carlito"/>
                <a:cs typeface="Carlito"/>
              </a:rPr>
              <a:t>collection </a:t>
            </a:r>
            <a:r>
              <a:rPr sz="2000" spc="-20" dirty="0">
                <a:latin typeface="Carlito"/>
                <a:cs typeface="Carlito"/>
              </a:rPr>
              <a:t>from</a:t>
            </a:r>
            <a:r>
              <a:rPr sz="2000" spc="-110" dirty="0">
                <a:latin typeface="Carlito"/>
                <a:cs typeface="Carlito"/>
              </a:rPr>
              <a:t> </a:t>
            </a:r>
            <a:r>
              <a:rPr sz="2000" spc="-10" dirty="0">
                <a:latin typeface="Carlito"/>
                <a:cs typeface="Carlito"/>
              </a:rPr>
              <a:t>webscraping.</a:t>
            </a:r>
            <a:endParaRPr sz="2000" dirty="0">
              <a:latin typeface="Carlito"/>
              <a:cs typeface="Carlito"/>
            </a:endParaRPr>
          </a:p>
          <a:p>
            <a:pPr marL="12700">
              <a:lnSpc>
                <a:spcPct val="100000"/>
              </a:lnSpc>
              <a:spcBef>
                <a:spcPts val="1145"/>
              </a:spcBef>
            </a:pPr>
            <a:r>
              <a:rPr sz="2000" u="heavy" dirty="0">
                <a:uFill>
                  <a:solidFill>
                    <a:srgbClr val="404040"/>
                  </a:solidFill>
                </a:uFill>
                <a:latin typeface="Carlito"/>
                <a:cs typeface="Carlito"/>
              </a:rPr>
              <a:t>Space X API </a:t>
            </a:r>
            <a:r>
              <a:rPr sz="2000" u="heavy" spc="-25" dirty="0">
                <a:uFill>
                  <a:solidFill>
                    <a:srgbClr val="404040"/>
                  </a:solidFill>
                </a:uFill>
                <a:latin typeface="Carlito"/>
                <a:cs typeface="Carlito"/>
              </a:rPr>
              <a:t>Data</a:t>
            </a:r>
            <a:r>
              <a:rPr sz="2000" u="heavy" spc="-95" dirty="0">
                <a:uFill>
                  <a:solidFill>
                    <a:srgbClr val="404040"/>
                  </a:solidFill>
                </a:uFill>
                <a:latin typeface="Carlito"/>
                <a:cs typeface="Carlito"/>
              </a:rPr>
              <a:t> </a:t>
            </a:r>
            <a:r>
              <a:rPr sz="2000" u="heavy" spc="-5" dirty="0">
                <a:uFill>
                  <a:solidFill>
                    <a:srgbClr val="404040"/>
                  </a:solidFill>
                </a:uFill>
                <a:latin typeface="Carlito"/>
                <a:cs typeface="Carlito"/>
              </a:rPr>
              <a:t>Columns:</a:t>
            </a:r>
            <a:endParaRPr sz="2000" dirty="0">
              <a:latin typeface="Carlito"/>
              <a:cs typeface="Carlito"/>
            </a:endParaRPr>
          </a:p>
          <a:p>
            <a:pPr marL="12700">
              <a:lnSpc>
                <a:spcPts val="2300"/>
              </a:lnSpc>
              <a:spcBef>
                <a:spcPts val="1200"/>
              </a:spcBef>
            </a:pPr>
            <a:r>
              <a:rPr sz="2000" spc="-30" dirty="0">
                <a:latin typeface="Carlito"/>
                <a:cs typeface="Carlito"/>
              </a:rPr>
              <a:t>FlightNumber, </a:t>
            </a:r>
            <a:r>
              <a:rPr sz="2000" spc="-20" dirty="0">
                <a:latin typeface="Carlito"/>
                <a:cs typeface="Carlito"/>
              </a:rPr>
              <a:t>Date, </a:t>
            </a:r>
            <a:r>
              <a:rPr sz="2000" spc="-25" dirty="0">
                <a:latin typeface="Carlito"/>
                <a:cs typeface="Carlito"/>
              </a:rPr>
              <a:t>BoosterVersion, </a:t>
            </a:r>
            <a:r>
              <a:rPr sz="2000" spc="-20" dirty="0">
                <a:latin typeface="Carlito"/>
                <a:cs typeface="Carlito"/>
              </a:rPr>
              <a:t>PayloadMass, </a:t>
            </a:r>
            <a:r>
              <a:rPr sz="2000" spc="-5" dirty="0">
                <a:latin typeface="Carlito"/>
                <a:cs typeface="Carlito"/>
              </a:rPr>
              <a:t>Orbit, LaunchSite, </a:t>
            </a:r>
            <a:r>
              <a:rPr sz="2000" spc="-15" dirty="0">
                <a:latin typeface="Carlito"/>
                <a:cs typeface="Carlito"/>
              </a:rPr>
              <a:t>Outcome, </a:t>
            </a:r>
            <a:r>
              <a:rPr sz="2000" spc="-5" dirty="0">
                <a:latin typeface="Carlito"/>
                <a:cs typeface="Carlito"/>
              </a:rPr>
              <a:t>Flights,</a:t>
            </a:r>
            <a:r>
              <a:rPr sz="2000" spc="55" dirty="0">
                <a:latin typeface="Carlito"/>
                <a:cs typeface="Carlito"/>
              </a:rPr>
              <a:t> </a:t>
            </a:r>
            <a:r>
              <a:rPr sz="2000" dirty="0">
                <a:latin typeface="Carlito"/>
                <a:cs typeface="Carlito"/>
              </a:rPr>
              <a:t>GridFins,</a:t>
            </a:r>
          </a:p>
          <a:p>
            <a:pPr marL="12700">
              <a:lnSpc>
                <a:spcPts val="2300"/>
              </a:lnSpc>
            </a:pPr>
            <a:r>
              <a:rPr sz="2000" spc="-5" dirty="0">
                <a:latin typeface="Carlito"/>
                <a:cs typeface="Carlito"/>
              </a:rPr>
              <a:t>Reused, Legs, </a:t>
            </a:r>
            <a:r>
              <a:rPr sz="2000" spc="-10" dirty="0">
                <a:latin typeface="Carlito"/>
                <a:cs typeface="Carlito"/>
              </a:rPr>
              <a:t>LandingPad, </a:t>
            </a:r>
            <a:r>
              <a:rPr sz="2000" dirty="0">
                <a:latin typeface="Carlito"/>
                <a:cs typeface="Carlito"/>
              </a:rPr>
              <a:t>Block, </a:t>
            </a:r>
            <a:r>
              <a:rPr sz="2000" spc="-10" dirty="0">
                <a:latin typeface="Carlito"/>
                <a:cs typeface="Carlito"/>
              </a:rPr>
              <a:t>ReusedCount, </a:t>
            </a:r>
            <a:r>
              <a:rPr sz="2000" spc="-5" dirty="0">
                <a:latin typeface="Carlito"/>
                <a:cs typeface="Carlito"/>
              </a:rPr>
              <a:t>Serial, Longitude,</a:t>
            </a:r>
            <a:r>
              <a:rPr sz="2000" spc="-229" dirty="0">
                <a:latin typeface="Carlito"/>
                <a:cs typeface="Carlito"/>
              </a:rPr>
              <a:t> </a:t>
            </a:r>
            <a:r>
              <a:rPr sz="2000" spc="-5" dirty="0">
                <a:latin typeface="Carlito"/>
                <a:cs typeface="Carlito"/>
              </a:rPr>
              <a:t>Latitude</a:t>
            </a:r>
            <a:endParaRPr sz="2000" dirty="0">
              <a:latin typeface="Carlito"/>
              <a:cs typeface="Carlito"/>
            </a:endParaRPr>
          </a:p>
          <a:p>
            <a:pPr marL="12700">
              <a:lnSpc>
                <a:spcPct val="100000"/>
              </a:lnSpc>
              <a:spcBef>
                <a:spcPts val="1105"/>
              </a:spcBef>
            </a:pPr>
            <a:r>
              <a:rPr sz="2000" u="heavy" dirty="0">
                <a:uFill>
                  <a:solidFill>
                    <a:srgbClr val="404040"/>
                  </a:solidFill>
                </a:uFill>
                <a:latin typeface="Carlito"/>
                <a:cs typeface="Carlito"/>
              </a:rPr>
              <a:t>Wikipedia </a:t>
            </a:r>
            <a:r>
              <a:rPr sz="2000" u="heavy" spc="-25" dirty="0">
                <a:uFill>
                  <a:solidFill>
                    <a:srgbClr val="404040"/>
                  </a:solidFill>
                </a:uFill>
                <a:latin typeface="Carlito"/>
                <a:cs typeface="Carlito"/>
              </a:rPr>
              <a:t>Webscrape Data</a:t>
            </a:r>
            <a:r>
              <a:rPr sz="2000" u="heavy" spc="-125" dirty="0">
                <a:uFill>
                  <a:solidFill>
                    <a:srgbClr val="404040"/>
                  </a:solidFill>
                </a:uFill>
                <a:latin typeface="Carlito"/>
                <a:cs typeface="Carlito"/>
              </a:rPr>
              <a:t> </a:t>
            </a:r>
            <a:r>
              <a:rPr sz="2000" u="heavy" spc="-5" dirty="0">
                <a:uFill>
                  <a:solidFill>
                    <a:srgbClr val="404040"/>
                  </a:solidFill>
                </a:uFill>
                <a:latin typeface="Carlito"/>
                <a:cs typeface="Carlito"/>
              </a:rPr>
              <a:t>Columns:</a:t>
            </a:r>
            <a:endParaRPr sz="2000" dirty="0">
              <a:latin typeface="Carlito"/>
              <a:cs typeface="Carlito"/>
            </a:endParaRPr>
          </a:p>
          <a:p>
            <a:pPr marL="12700" marR="837565">
              <a:lnSpc>
                <a:spcPts val="2200"/>
              </a:lnSpc>
              <a:spcBef>
                <a:spcPts val="1440"/>
              </a:spcBef>
            </a:pPr>
            <a:r>
              <a:rPr sz="2000" spc="-15" dirty="0">
                <a:latin typeface="Carlito"/>
                <a:cs typeface="Carlito"/>
              </a:rPr>
              <a:t>Flight </a:t>
            </a:r>
            <a:r>
              <a:rPr sz="2000" dirty="0">
                <a:latin typeface="Carlito"/>
                <a:cs typeface="Carlito"/>
              </a:rPr>
              <a:t>No., </a:t>
            </a:r>
            <a:r>
              <a:rPr sz="2000" spc="-5" dirty="0">
                <a:latin typeface="Carlito"/>
                <a:cs typeface="Carlito"/>
              </a:rPr>
              <a:t>Launch </a:t>
            </a:r>
            <a:r>
              <a:rPr sz="2000" spc="-20" dirty="0">
                <a:latin typeface="Carlito"/>
                <a:cs typeface="Carlito"/>
              </a:rPr>
              <a:t>site, </a:t>
            </a:r>
            <a:r>
              <a:rPr sz="2000" spc="-25" dirty="0">
                <a:latin typeface="Carlito"/>
                <a:cs typeface="Carlito"/>
              </a:rPr>
              <a:t>Payload, </a:t>
            </a:r>
            <a:r>
              <a:rPr sz="2000" spc="-20" dirty="0">
                <a:latin typeface="Carlito"/>
                <a:cs typeface="Carlito"/>
              </a:rPr>
              <a:t>PayloadMass, </a:t>
            </a:r>
            <a:r>
              <a:rPr sz="2000" spc="-5" dirty="0">
                <a:latin typeface="Carlito"/>
                <a:cs typeface="Carlito"/>
              </a:rPr>
              <a:t>Orbit, </a:t>
            </a:r>
            <a:r>
              <a:rPr sz="2000" spc="-60" dirty="0">
                <a:latin typeface="Carlito"/>
                <a:cs typeface="Carlito"/>
              </a:rPr>
              <a:t>Customer, </a:t>
            </a:r>
            <a:r>
              <a:rPr sz="2000" spc="-5" dirty="0">
                <a:latin typeface="Carlito"/>
                <a:cs typeface="Carlito"/>
              </a:rPr>
              <a:t>Launch </a:t>
            </a:r>
            <a:r>
              <a:rPr sz="2000" spc="-15" dirty="0">
                <a:latin typeface="Carlito"/>
                <a:cs typeface="Carlito"/>
              </a:rPr>
              <a:t>outcome, </a:t>
            </a:r>
            <a:r>
              <a:rPr sz="2000" spc="-45" dirty="0">
                <a:latin typeface="Carlito"/>
                <a:cs typeface="Carlito"/>
              </a:rPr>
              <a:t>Version  </a:t>
            </a:r>
            <a:r>
              <a:rPr sz="2000" spc="-60" dirty="0">
                <a:latin typeface="Carlito"/>
                <a:cs typeface="Carlito"/>
              </a:rPr>
              <a:t>Booster, </a:t>
            </a:r>
            <a:r>
              <a:rPr sz="2000" spc="-20" dirty="0">
                <a:latin typeface="Carlito"/>
                <a:cs typeface="Carlito"/>
              </a:rPr>
              <a:t>Booster </a:t>
            </a:r>
            <a:r>
              <a:rPr sz="2000" dirty="0">
                <a:latin typeface="Carlito"/>
                <a:cs typeface="Carlito"/>
              </a:rPr>
              <a:t>landing, </a:t>
            </a:r>
            <a:r>
              <a:rPr sz="2000" spc="-20" dirty="0">
                <a:latin typeface="Carlito"/>
                <a:cs typeface="Carlito"/>
              </a:rPr>
              <a:t>Date,</a:t>
            </a:r>
            <a:r>
              <a:rPr sz="2000" spc="40" dirty="0">
                <a:latin typeface="Carlito"/>
                <a:cs typeface="Carlito"/>
              </a:rPr>
              <a:t> </a:t>
            </a:r>
            <a:r>
              <a:rPr sz="2000" spc="-5" dirty="0">
                <a:latin typeface="Carlito"/>
                <a:cs typeface="Carlito"/>
              </a:rPr>
              <a:t>Time</a:t>
            </a:r>
            <a:endParaRPr sz="2000" dirty="0">
              <a:latin typeface="Carlito"/>
              <a:cs typeface="Carli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587" y="0"/>
            <a:ext cx="4104004" cy="6858000"/>
            <a:chOff x="0" y="0"/>
            <a:chExt cx="4104004" cy="6858000"/>
          </a:xfrm>
        </p:grpSpPr>
        <p:sp>
          <p:nvSpPr>
            <p:cNvPr id="3" name="object 3"/>
            <p:cNvSpPr/>
            <p:nvPr/>
          </p:nvSpPr>
          <p:spPr>
            <a:xfrm>
              <a:off x="0" y="0"/>
              <a:ext cx="4050665" cy="6858000"/>
            </a:xfrm>
            <a:custGeom>
              <a:avLst/>
              <a:gdLst/>
              <a:ahLst/>
              <a:cxnLst/>
              <a:rect l="l" t="t" r="r" b="b"/>
              <a:pathLst>
                <a:path w="4050665" h="6858000">
                  <a:moveTo>
                    <a:pt x="4050284" y="0"/>
                  </a:moveTo>
                  <a:lnTo>
                    <a:pt x="0" y="0"/>
                  </a:lnTo>
                  <a:lnTo>
                    <a:pt x="0" y="6858000"/>
                  </a:lnTo>
                  <a:lnTo>
                    <a:pt x="4050284" y="6858000"/>
                  </a:lnTo>
                  <a:lnTo>
                    <a:pt x="4050284" y="0"/>
                  </a:lnTo>
                  <a:close/>
                </a:path>
              </a:pathLst>
            </a:custGeom>
            <a:solidFill>
              <a:srgbClr val="BB562C"/>
            </a:solidFill>
          </p:spPr>
          <p:txBody>
            <a:bodyPr wrap="square" lIns="0" tIns="0" rIns="0" bIns="0" rtlCol="0"/>
            <a:lstStyle/>
            <a:p>
              <a:endParaRPr/>
            </a:p>
          </p:txBody>
        </p:sp>
        <p:sp>
          <p:nvSpPr>
            <p:cNvPr id="4" name="object 4"/>
            <p:cNvSpPr/>
            <p:nvPr/>
          </p:nvSpPr>
          <p:spPr>
            <a:xfrm>
              <a:off x="4040123" y="0"/>
              <a:ext cx="64135" cy="6858000"/>
            </a:xfrm>
            <a:custGeom>
              <a:avLst/>
              <a:gdLst/>
              <a:ahLst/>
              <a:cxnLst/>
              <a:rect l="l" t="t" r="r" b="b"/>
              <a:pathLst>
                <a:path w="64135" h="6858000">
                  <a:moveTo>
                    <a:pt x="63880" y="0"/>
                  </a:moveTo>
                  <a:lnTo>
                    <a:pt x="0" y="0"/>
                  </a:lnTo>
                  <a:lnTo>
                    <a:pt x="0" y="6858000"/>
                  </a:lnTo>
                  <a:lnTo>
                    <a:pt x="63880" y="6858000"/>
                  </a:lnTo>
                  <a:lnTo>
                    <a:pt x="63880" y="0"/>
                  </a:lnTo>
                  <a:close/>
                </a:path>
              </a:pathLst>
            </a:custGeom>
            <a:solidFill>
              <a:srgbClr val="E28312"/>
            </a:solidFill>
          </p:spPr>
          <p:txBody>
            <a:bodyPr wrap="square" lIns="0" tIns="0" rIns="0" bIns="0" rtlCol="0"/>
            <a:lstStyle/>
            <a:p>
              <a:endParaRPr/>
            </a:p>
          </p:txBody>
        </p:sp>
      </p:grpSp>
      <p:sp>
        <p:nvSpPr>
          <p:cNvPr id="5" name="object 5"/>
          <p:cNvSpPr txBox="1"/>
          <p:nvPr/>
        </p:nvSpPr>
        <p:spPr>
          <a:xfrm>
            <a:off x="386331" y="1852413"/>
            <a:ext cx="3796286" cy="1045210"/>
          </a:xfrm>
          <a:prstGeom prst="rect">
            <a:avLst/>
          </a:prstGeom>
        </p:spPr>
        <p:txBody>
          <a:bodyPr vert="horz" wrap="square" lIns="0" tIns="12700" rIns="0" bIns="0" rtlCol="0">
            <a:spAutoFit/>
          </a:bodyPr>
          <a:lstStyle/>
          <a:p>
            <a:pPr marL="12700">
              <a:lnSpc>
                <a:spcPts val="4015"/>
              </a:lnSpc>
              <a:spcBef>
                <a:spcPts val="100"/>
              </a:spcBef>
            </a:pPr>
            <a:r>
              <a:rPr sz="3600" spc="-280" dirty="0">
                <a:solidFill>
                  <a:srgbClr val="FFFFFF"/>
                </a:solidFill>
                <a:latin typeface="Arial"/>
                <a:cs typeface="Arial"/>
              </a:rPr>
              <a:t>Data </a:t>
            </a:r>
            <a:r>
              <a:rPr sz="3600" spc="-185" dirty="0">
                <a:solidFill>
                  <a:srgbClr val="FFFFFF"/>
                </a:solidFill>
                <a:latin typeface="Arial"/>
                <a:cs typeface="Arial"/>
              </a:rPr>
              <a:t>Collection</a:t>
            </a:r>
            <a:r>
              <a:rPr sz="3600" spc="-525" dirty="0">
                <a:solidFill>
                  <a:srgbClr val="FFFFFF"/>
                </a:solidFill>
                <a:latin typeface="Arial"/>
                <a:cs typeface="Arial"/>
              </a:rPr>
              <a:t> </a:t>
            </a:r>
            <a:r>
              <a:rPr sz="3600" spc="-210" dirty="0">
                <a:solidFill>
                  <a:srgbClr val="FFFFFF"/>
                </a:solidFill>
                <a:latin typeface="Arial"/>
                <a:cs typeface="Arial"/>
              </a:rPr>
              <a:t>–</a:t>
            </a:r>
            <a:endParaRPr sz="3600" dirty="0">
              <a:latin typeface="Arial"/>
              <a:cs typeface="Arial"/>
            </a:endParaRPr>
          </a:p>
          <a:p>
            <a:pPr marL="12700">
              <a:lnSpc>
                <a:spcPts val="4015"/>
              </a:lnSpc>
            </a:pPr>
            <a:r>
              <a:rPr sz="3600" spc="-425" dirty="0">
                <a:solidFill>
                  <a:srgbClr val="FFFFFF"/>
                </a:solidFill>
                <a:latin typeface="Arial"/>
                <a:cs typeface="Arial"/>
              </a:rPr>
              <a:t>SpaceX</a:t>
            </a:r>
            <a:r>
              <a:rPr sz="3600" spc="-385" dirty="0">
                <a:solidFill>
                  <a:srgbClr val="FFFFFF"/>
                </a:solidFill>
                <a:latin typeface="Arial"/>
                <a:cs typeface="Arial"/>
              </a:rPr>
              <a:t> API</a:t>
            </a:r>
            <a:endParaRPr sz="3600" dirty="0">
              <a:latin typeface="Arial"/>
              <a:cs typeface="Arial"/>
            </a:endParaRPr>
          </a:p>
        </p:txBody>
      </p:sp>
      <p:sp>
        <p:nvSpPr>
          <p:cNvPr id="6" name="object 6"/>
          <p:cNvSpPr/>
          <p:nvPr/>
        </p:nvSpPr>
        <p:spPr>
          <a:xfrm>
            <a:off x="5062728" y="1754123"/>
            <a:ext cx="237744" cy="1389888"/>
          </a:xfrm>
          <a:prstGeom prst="rect">
            <a:avLst/>
          </a:prstGeom>
          <a:blipFill>
            <a:blip r:embed="rId2" cstate="print"/>
            <a:stretch>
              <a:fillRect/>
            </a:stretch>
          </a:blipFill>
        </p:spPr>
        <p:txBody>
          <a:bodyPr wrap="square" lIns="0" tIns="0" rIns="0" bIns="0" rtlCol="0"/>
          <a:lstStyle/>
          <a:p>
            <a:endParaRPr/>
          </a:p>
        </p:txBody>
      </p:sp>
      <p:grpSp>
        <p:nvGrpSpPr>
          <p:cNvPr id="7" name="object 7"/>
          <p:cNvGrpSpPr/>
          <p:nvPr/>
        </p:nvGrpSpPr>
        <p:grpSpPr>
          <a:xfrm>
            <a:off x="4802122" y="1408655"/>
            <a:ext cx="1851660" cy="1607820"/>
            <a:chOff x="4782311" y="1478280"/>
            <a:chExt cx="1851660" cy="1607820"/>
          </a:xfrm>
          <a:solidFill>
            <a:srgbClr val="FF0000"/>
          </a:solidFill>
        </p:grpSpPr>
        <p:sp>
          <p:nvSpPr>
            <p:cNvPr id="8" name="object 8"/>
            <p:cNvSpPr/>
            <p:nvPr/>
          </p:nvSpPr>
          <p:spPr>
            <a:xfrm>
              <a:off x="5084063" y="1766316"/>
              <a:ext cx="158496" cy="1319784"/>
            </a:xfrm>
            <a:prstGeom prst="rect">
              <a:avLst/>
            </a:prstGeom>
            <a:grpFill/>
          </p:spPr>
          <p:txBody>
            <a:bodyPr wrap="square" lIns="0" tIns="0" rIns="0" bIns="0" rtlCol="0"/>
            <a:lstStyle/>
            <a:p>
              <a:endParaRPr/>
            </a:p>
          </p:txBody>
        </p:sp>
        <p:sp>
          <p:nvSpPr>
            <p:cNvPr id="9" name="object 9"/>
            <p:cNvSpPr/>
            <p:nvPr/>
          </p:nvSpPr>
          <p:spPr>
            <a:xfrm>
              <a:off x="4782311" y="1478280"/>
              <a:ext cx="1851660" cy="1143000"/>
            </a:xfrm>
            <a:prstGeom prst="rect">
              <a:avLst/>
            </a:prstGeom>
            <a:grpFill/>
          </p:spPr>
          <p:txBody>
            <a:bodyPr wrap="square" lIns="0" tIns="0" rIns="0" bIns="0" rtlCol="0"/>
            <a:lstStyle/>
            <a:p>
              <a:endParaRPr/>
            </a:p>
          </p:txBody>
        </p:sp>
        <p:sp>
          <p:nvSpPr>
            <p:cNvPr id="10" name="object 10"/>
            <p:cNvSpPr/>
            <p:nvPr/>
          </p:nvSpPr>
          <p:spPr>
            <a:xfrm>
              <a:off x="4888991" y="1719072"/>
              <a:ext cx="1677923" cy="696467"/>
            </a:xfrm>
            <a:prstGeom prst="rect">
              <a:avLst/>
            </a:prstGeom>
            <a:grpFill/>
          </p:spPr>
          <p:txBody>
            <a:bodyPr wrap="square" lIns="0" tIns="0" rIns="0" bIns="0" rtlCol="0"/>
            <a:lstStyle/>
            <a:p>
              <a:endParaRPr/>
            </a:p>
          </p:txBody>
        </p:sp>
        <p:sp>
          <p:nvSpPr>
            <p:cNvPr id="11" name="object 11"/>
            <p:cNvSpPr/>
            <p:nvPr/>
          </p:nvSpPr>
          <p:spPr>
            <a:xfrm>
              <a:off x="4803647" y="1499616"/>
              <a:ext cx="1772411" cy="1063752"/>
            </a:xfrm>
            <a:prstGeom prst="rect">
              <a:avLst/>
            </a:prstGeom>
            <a:grpFill/>
          </p:spPr>
          <p:txBody>
            <a:bodyPr wrap="square" lIns="0" tIns="0" rIns="0" bIns="0" rtlCol="0"/>
            <a:lstStyle/>
            <a:p>
              <a:endParaRPr/>
            </a:p>
          </p:txBody>
        </p:sp>
      </p:grpSp>
      <p:sp>
        <p:nvSpPr>
          <p:cNvPr id="12" name="object 12"/>
          <p:cNvSpPr txBox="1"/>
          <p:nvPr/>
        </p:nvSpPr>
        <p:spPr>
          <a:xfrm>
            <a:off x="4878323" y="1776021"/>
            <a:ext cx="1513076" cy="462915"/>
          </a:xfrm>
          <a:prstGeom prst="rect">
            <a:avLst/>
          </a:prstGeom>
        </p:spPr>
        <p:txBody>
          <a:bodyPr vert="horz" wrap="square" lIns="0" tIns="36195" rIns="0" bIns="0" rtlCol="0">
            <a:spAutoFit/>
          </a:bodyPr>
          <a:lstStyle/>
          <a:p>
            <a:pPr marL="479425" marR="5080" indent="-466725">
              <a:lnSpc>
                <a:spcPts val="1639"/>
              </a:lnSpc>
              <a:spcBef>
                <a:spcPts val="285"/>
              </a:spcBef>
            </a:pPr>
            <a:r>
              <a:rPr sz="1500" spc="-5" dirty="0">
                <a:solidFill>
                  <a:srgbClr val="FFFFFF"/>
                </a:solidFill>
                <a:latin typeface="Carlito"/>
                <a:cs typeface="Carlito"/>
              </a:rPr>
              <a:t>Request </a:t>
            </a:r>
            <a:r>
              <a:rPr sz="1500" spc="-10" dirty="0">
                <a:solidFill>
                  <a:srgbClr val="FFFFFF"/>
                </a:solidFill>
                <a:latin typeface="Carlito"/>
                <a:cs typeface="Carlito"/>
              </a:rPr>
              <a:t>(Space</a:t>
            </a:r>
            <a:r>
              <a:rPr sz="1500" spc="-240" dirty="0">
                <a:solidFill>
                  <a:srgbClr val="FFFFFF"/>
                </a:solidFill>
                <a:latin typeface="Carlito"/>
                <a:cs typeface="Carlito"/>
              </a:rPr>
              <a:t> </a:t>
            </a:r>
            <a:r>
              <a:rPr sz="1500" dirty="0">
                <a:solidFill>
                  <a:srgbClr val="FFFFFF"/>
                </a:solidFill>
                <a:latin typeface="Carlito"/>
                <a:cs typeface="Carlito"/>
              </a:rPr>
              <a:t>X  APIs)</a:t>
            </a:r>
            <a:endParaRPr sz="1500" dirty="0">
              <a:latin typeface="Carlito"/>
              <a:cs typeface="Carlito"/>
            </a:endParaRPr>
          </a:p>
        </p:txBody>
      </p:sp>
      <p:grpSp>
        <p:nvGrpSpPr>
          <p:cNvPr id="13" name="object 13"/>
          <p:cNvGrpSpPr/>
          <p:nvPr/>
        </p:nvGrpSpPr>
        <p:grpSpPr>
          <a:xfrm>
            <a:off x="4782311" y="2807207"/>
            <a:ext cx="1851660" cy="1666239"/>
            <a:chOff x="4782311" y="2807207"/>
            <a:chExt cx="1851660" cy="1666239"/>
          </a:xfrm>
          <a:solidFill>
            <a:srgbClr val="FF0000"/>
          </a:solidFill>
        </p:grpSpPr>
        <p:sp>
          <p:nvSpPr>
            <p:cNvPr id="14" name="object 14"/>
            <p:cNvSpPr/>
            <p:nvPr/>
          </p:nvSpPr>
          <p:spPr>
            <a:xfrm>
              <a:off x="5062727" y="3073907"/>
              <a:ext cx="237744" cy="1399032"/>
            </a:xfrm>
            <a:prstGeom prst="rect">
              <a:avLst/>
            </a:prstGeom>
            <a:grpFill/>
          </p:spPr>
          <p:txBody>
            <a:bodyPr wrap="square" lIns="0" tIns="0" rIns="0" bIns="0" rtlCol="0"/>
            <a:lstStyle/>
            <a:p>
              <a:endParaRPr/>
            </a:p>
          </p:txBody>
        </p:sp>
        <p:sp>
          <p:nvSpPr>
            <p:cNvPr id="15" name="object 15"/>
            <p:cNvSpPr/>
            <p:nvPr/>
          </p:nvSpPr>
          <p:spPr>
            <a:xfrm>
              <a:off x="5084063" y="3095243"/>
              <a:ext cx="158496" cy="1319784"/>
            </a:xfrm>
            <a:prstGeom prst="rect">
              <a:avLst/>
            </a:prstGeom>
            <a:grpFill/>
          </p:spPr>
          <p:txBody>
            <a:bodyPr wrap="square" lIns="0" tIns="0" rIns="0" bIns="0" rtlCol="0"/>
            <a:lstStyle/>
            <a:p>
              <a:endParaRPr/>
            </a:p>
          </p:txBody>
        </p:sp>
        <p:sp>
          <p:nvSpPr>
            <p:cNvPr id="16" name="object 16"/>
            <p:cNvSpPr/>
            <p:nvPr/>
          </p:nvSpPr>
          <p:spPr>
            <a:xfrm>
              <a:off x="4782311" y="2807207"/>
              <a:ext cx="1851660" cy="1143000"/>
            </a:xfrm>
            <a:prstGeom prst="rect">
              <a:avLst/>
            </a:prstGeom>
            <a:grpFill/>
          </p:spPr>
          <p:txBody>
            <a:bodyPr wrap="square" lIns="0" tIns="0" rIns="0" bIns="0" rtlCol="0"/>
            <a:lstStyle/>
            <a:p>
              <a:endParaRPr/>
            </a:p>
          </p:txBody>
        </p:sp>
        <p:sp>
          <p:nvSpPr>
            <p:cNvPr id="17" name="object 17"/>
            <p:cNvSpPr/>
            <p:nvPr/>
          </p:nvSpPr>
          <p:spPr>
            <a:xfrm>
              <a:off x="4888991" y="2839211"/>
              <a:ext cx="1677923" cy="1115568"/>
            </a:xfrm>
            <a:prstGeom prst="rect">
              <a:avLst/>
            </a:prstGeom>
            <a:grpFill/>
          </p:spPr>
          <p:txBody>
            <a:bodyPr wrap="square" lIns="0" tIns="0" rIns="0" bIns="0" rtlCol="0"/>
            <a:lstStyle/>
            <a:p>
              <a:endParaRPr/>
            </a:p>
          </p:txBody>
        </p:sp>
        <p:sp>
          <p:nvSpPr>
            <p:cNvPr id="18" name="object 18"/>
            <p:cNvSpPr/>
            <p:nvPr/>
          </p:nvSpPr>
          <p:spPr>
            <a:xfrm>
              <a:off x="4803647" y="2828543"/>
              <a:ext cx="1772411" cy="1063752"/>
            </a:xfrm>
            <a:prstGeom prst="rect">
              <a:avLst/>
            </a:prstGeom>
            <a:grpFill/>
          </p:spPr>
          <p:txBody>
            <a:bodyPr wrap="square" lIns="0" tIns="0" rIns="0" bIns="0" rtlCol="0"/>
            <a:lstStyle/>
            <a:p>
              <a:endParaRPr/>
            </a:p>
          </p:txBody>
        </p:sp>
      </p:grpSp>
      <p:sp>
        <p:nvSpPr>
          <p:cNvPr id="19" name="object 19"/>
          <p:cNvSpPr txBox="1"/>
          <p:nvPr/>
        </p:nvSpPr>
        <p:spPr>
          <a:xfrm>
            <a:off x="4900477" y="2897623"/>
            <a:ext cx="1572385" cy="882015"/>
          </a:xfrm>
          <a:prstGeom prst="rect">
            <a:avLst/>
          </a:prstGeom>
        </p:spPr>
        <p:txBody>
          <a:bodyPr vert="horz" wrap="square" lIns="0" tIns="31750" rIns="0" bIns="0" rtlCol="0">
            <a:spAutoFit/>
          </a:bodyPr>
          <a:lstStyle/>
          <a:p>
            <a:pPr marL="12700" marR="5080" indent="4445" algn="ctr">
              <a:lnSpc>
                <a:spcPct val="91600"/>
              </a:lnSpc>
              <a:spcBef>
                <a:spcPts val="250"/>
              </a:spcBef>
            </a:pPr>
            <a:r>
              <a:rPr sz="1500" dirty="0">
                <a:solidFill>
                  <a:srgbClr val="FFFFFF"/>
                </a:solidFill>
                <a:latin typeface="Carlito"/>
                <a:cs typeface="Carlito"/>
              </a:rPr>
              <a:t>.JSON </a:t>
            </a:r>
            <a:r>
              <a:rPr sz="1500" spc="-5" dirty="0">
                <a:solidFill>
                  <a:srgbClr val="FFFFFF"/>
                </a:solidFill>
                <a:latin typeface="Carlito"/>
                <a:cs typeface="Carlito"/>
              </a:rPr>
              <a:t>file </a:t>
            </a:r>
            <a:r>
              <a:rPr sz="1500" dirty="0">
                <a:solidFill>
                  <a:srgbClr val="FFFFFF"/>
                </a:solidFill>
                <a:latin typeface="Carlito"/>
                <a:cs typeface="Carlito"/>
              </a:rPr>
              <a:t>+  </a:t>
            </a:r>
            <a:r>
              <a:rPr sz="1500" spc="-10" dirty="0">
                <a:solidFill>
                  <a:srgbClr val="FFFFFF"/>
                </a:solidFill>
                <a:latin typeface="Carlito"/>
                <a:cs typeface="Carlito"/>
              </a:rPr>
              <a:t>Lists(Launch</a:t>
            </a:r>
            <a:r>
              <a:rPr sz="1500" spc="-125" dirty="0">
                <a:solidFill>
                  <a:srgbClr val="FFFFFF"/>
                </a:solidFill>
                <a:latin typeface="Carlito"/>
                <a:cs typeface="Carlito"/>
              </a:rPr>
              <a:t> </a:t>
            </a:r>
            <a:r>
              <a:rPr sz="1500" spc="-10" dirty="0">
                <a:solidFill>
                  <a:srgbClr val="FFFFFF"/>
                </a:solidFill>
                <a:latin typeface="Carlito"/>
                <a:cs typeface="Carlito"/>
              </a:rPr>
              <a:t>Site,  </a:t>
            </a:r>
            <a:r>
              <a:rPr sz="1500" spc="-5" dirty="0">
                <a:solidFill>
                  <a:srgbClr val="FFFFFF"/>
                </a:solidFill>
                <a:latin typeface="Carlito"/>
                <a:cs typeface="Carlito"/>
              </a:rPr>
              <a:t>Booster </a:t>
            </a:r>
            <a:r>
              <a:rPr sz="1500" spc="-25" dirty="0">
                <a:solidFill>
                  <a:srgbClr val="FFFFFF"/>
                </a:solidFill>
                <a:latin typeface="Carlito"/>
                <a:cs typeface="Carlito"/>
              </a:rPr>
              <a:t>Version,  </a:t>
            </a:r>
            <a:r>
              <a:rPr sz="1500" spc="-20" dirty="0">
                <a:solidFill>
                  <a:srgbClr val="FFFFFF"/>
                </a:solidFill>
                <a:latin typeface="Carlito"/>
                <a:cs typeface="Carlito"/>
              </a:rPr>
              <a:t>Payload</a:t>
            </a:r>
            <a:r>
              <a:rPr sz="1500" spc="-75" dirty="0">
                <a:solidFill>
                  <a:srgbClr val="FFFFFF"/>
                </a:solidFill>
                <a:latin typeface="Carlito"/>
                <a:cs typeface="Carlito"/>
              </a:rPr>
              <a:t> </a:t>
            </a:r>
            <a:r>
              <a:rPr sz="1500" spc="-15" dirty="0">
                <a:solidFill>
                  <a:srgbClr val="FFFFFF"/>
                </a:solidFill>
                <a:latin typeface="Carlito"/>
                <a:cs typeface="Carlito"/>
              </a:rPr>
              <a:t>Data)</a:t>
            </a:r>
            <a:endParaRPr sz="1500" dirty="0">
              <a:latin typeface="Carlito"/>
              <a:cs typeface="Carlito"/>
            </a:endParaRPr>
          </a:p>
        </p:txBody>
      </p:sp>
      <p:grpSp>
        <p:nvGrpSpPr>
          <p:cNvPr id="20" name="object 20"/>
          <p:cNvGrpSpPr/>
          <p:nvPr/>
        </p:nvGrpSpPr>
        <p:grpSpPr>
          <a:xfrm>
            <a:off x="4782311" y="4137659"/>
            <a:ext cx="2790825" cy="1141730"/>
            <a:chOff x="4782311" y="4137659"/>
            <a:chExt cx="2790825" cy="1141730"/>
          </a:xfrm>
          <a:solidFill>
            <a:srgbClr val="FF0000"/>
          </a:solidFill>
        </p:grpSpPr>
        <p:sp>
          <p:nvSpPr>
            <p:cNvPr id="21" name="object 21"/>
            <p:cNvSpPr/>
            <p:nvPr/>
          </p:nvSpPr>
          <p:spPr>
            <a:xfrm>
              <a:off x="5146547" y="4319015"/>
              <a:ext cx="2426207" cy="239268"/>
            </a:xfrm>
            <a:prstGeom prst="rect">
              <a:avLst/>
            </a:prstGeom>
            <a:grpFill/>
          </p:spPr>
          <p:txBody>
            <a:bodyPr wrap="square" lIns="0" tIns="0" rIns="0" bIns="0" rtlCol="0"/>
            <a:lstStyle/>
            <a:p>
              <a:endParaRPr b="1">
                <a:ln w="22225">
                  <a:solidFill>
                    <a:schemeClr val="accent2"/>
                  </a:solidFill>
                  <a:prstDash val="solid"/>
                </a:ln>
                <a:solidFill>
                  <a:schemeClr val="accent2">
                    <a:lumMod val="40000"/>
                    <a:lumOff val="60000"/>
                  </a:schemeClr>
                </a:solidFill>
              </a:endParaRPr>
            </a:p>
          </p:txBody>
        </p:sp>
        <p:sp>
          <p:nvSpPr>
            <p:cNvPr id="22" name="object 22"/>
            <p:cNvSpPr/>
            <p:nvPr/>
          </p:nvSpPr>
          <p:spPr>
            <a:xfrm>
              <a:off x="5167883" y="4340351"/>
              <a:ext cx="2346960" cy="160019"/>
            </a:xfrm>
            <a:prstGeom prst="rect">
              <a:avLst/>
            </a:prstGeom>
            <a:grpFill/>
          </p:spPr>
          <p:txBody>
            <a:bodyPr wrap="square" lIns="0" tIns="0" rIns="0" bIns="0" rtlCol="0"/>
            <a:lstStyle/>
            <a:p>
              <a:endParaRPr b="1">
                <a:ln w="22225">
                  <a:solidFill>
                    <a:schemeClr val="accent2"/>
                  </a:solidFill>
                  <a:prstDash val="solid"/>
                </a:ln>
                <a:solidFill>
                  <a:schemeClr val="accent2">
                    <a:lumMod val="40000"/>
                    <a:lumOff val="60000"/>
                  </a:schemeClr>
                </a:solidFill>
              </a:endParaRPr>
            </a:p>
          </p:txBody>
        </p:sp>
        <p:sp>
          <p:nvSpPr>
            <p:cNvPr id="23" name="object 23"/>
            <p:cNvSpPr/>
            <p:nvPr/>
          </p:nvSpPr>
          <p:spPr>
            <a:xfrm>
              <a:off x="4782311" y="4137659"/>
              <a:ext cx="1851660" cy="1141476"/>
            </a:xfrm>
            <a:prstGeom prst="rect">
              <a:avLst/>
            </a:prstGeom>
            <a:grpFill/>
          </p:spPr>
          <p:txBody>
            <a:bodyPr wrap="square" lIns="0" tIns="0" rIns="0" bIns="0" rtlCol="0"/>
            <a:lstStyle/>
            <a:p>
              <a:endParaRPr b="1">
                <a:ln w="22225">
                  <a:solidFill>
                    <a:schemeClr val="accent2"/>
                  </a:solidFill>
                  <a:prstDash val="solid"/>
                </a:ln>
                <a:solidFill>
                  <a:schemeClr val="accent2">
                    <a:lumMod val="40000"/>
                    <a:lumOff val="60000"/>
                  </a:schemeClr>
                </a:solidFill>
              </a:endParaRPr>
            </a:p>
          </p:txBody>
        </p:sp>
        <p:sp>
          <p:nvSpPr>
            <p:cNvPr id="24" name="object 24"/>
            <p:cNvSpPr/>
            <p:nvPr/>
          </p:nvSpPr>
          <p:spPr>
            <a:xfrm>
              <a:off x="4850891" y="4273295"/>
              <a:ext cx="1755648" cy="905256"/>
            </a:xfrm>
            <a:prstGeom prst="rect">
              <a:avLst/>
            </a:prstGeom>
            <a:grpFill/>
          </p:spPr>
          <p:txBody>
            <a:bodyPr wrap="square" lIns="0" tIns="0" rIns="0" bIns="0" rtlCol="0"/>
            <a:lstStyle/>
            <a:p>
              <a:endParaRPr b="1">
                <a:ln w="22225">
                  <a:solidFill>
                    <a:schemeClr val="accent2"/>
                  </a:solidFill>
                  <a:prstDash val="solid"/>
                </a:ln>
                <a:solidFill>
                  <a:schemeClr val="accent2">
                    <a:lumMod val="40000"/>
                    <a:lumOff val="60000"/>
                  </a:schemeClr>
                </a:solidFill>
              </a:endParaRPr>
            </a:p>
          </p:txBody>
        </p:sp>
        <p:sp>
          <p:nvSpPr>
            <p:cNvPr id="25" name="object 25"/>
            <p:cNvSpPr/>
            <p:nvPr/>
          </p:nvSpPr>
          <p:spPr>
            <a:xfrm>
              <a:off x="4803647" y="4158995"/>
              <a:ext cx="1772411" cy="1062227"/>
            </a:xfrm>
            <a:prstGeom prst="rect">
              <a:avLst/>
            </a:prstGeom>
            <a:grpFill/>
          </p:spPr>
          <p:txBody>
            <a:bodyPr wrap="square" lIns="0" tIns="0" rIns="0" bIns="0" rtlCol="0"/>
            <a:lstStyle/>
            <a:p>
              <a:endParaRPr b="1">
                <a:ln w="22225">
                  <a:solidFill>
                    <a:schemeClr val="accent2"/>
                  </a:solidFill>
                  <a:prstDash val="solid"/>
                </a:ln>
                <a:solidFill>
                  <a:schemeClr val="accent2">
                    <a:lumMod val="40000"/>
                    <a:lumOff val="60000"/>
                  </a:schemeClr>
                </a:solidFill>
              </a:endParaRPr>
            </a:p>
          </p:txBody>
        </p:sp>
      </p:grpSp>
      <p:sp>
        <p:nvSpPr>
          <p:cNvPr id="26" name="object 26"/>
          <p:cNvSpPr txBox="1"/>
          <p:nvPr/>
        </p:nvSpPr>
        <p:spPr>
          <a:xfrm>
            <a:off x="4860370" y="4340161"/>
            <a:ext cx="1588771" cy="664845"/>
          </a:xfrm>
          <a:prstGeom prst="rect">
            <a:avLst/>
          </a:prstGeom>
        </p:spPr>
        <p:txBody>
          <a:bodyPr vert="horz" wrap="square" lIns="0" tIns="35560" rIns="0" bIns="0" rtlCol="0">
            <a:spAutoFit/>
          </a:bodyPr>
          <a:lstStyle/>
          <a:p>
            <a:pPr marL="12700" marR="5080" algn="ctr">
              <a:lnSpc>
                <a:spcPct val="89800"/>
              </a:lnSpc>
              <a:spcBef>
                <a:spcPts val="280"/>
              </a:spcBef>
            </a:pPr>
            <a:r>
              <a:rPr sz="1500" spc="-10" dirty="0">
                <a:solidFill>
                  <a:srgbClr val="FFFFFF"/>
                </a:solidFill>
                <a:latin typeface="Carlito"/>
                <a:cs typeface="Carlito"/>
              </a:rPr>
              <a:t>Json_normalize</a:t>
            </a:r>
            <a:r>
              <a:rPr sz="1500" spc="-170" dirty="0">
                <a:solidFill>
                  <a:srgbClr val="FFFFFF"/>
                </a:solidFill>
                <a:latin typeface="Carlito"/>
                <a:cs typeface="Carlito"/>
              </a:rPr>
              <a:t> </a:t>
            </a:r>
            <a:r>
              <a:rPr sz="1500" spc="-25" dirty="0">
                <a:solidFill>
                  <a:srgbClr val="FFFFFF"/>
                </a:solidFill>
                <a:latin typeface="Carlito"/>
                <a:cs typeface="Carlito"/>
              </a:rPr>
              <a:t>to  </a:t>
            </a:r>
            <a:r>
              <a:rPr sz="1500" spc="-20" dirty="0">
                <a:solidFill>
                  <a:srgbClr val="FFFFFF"/>
                </a:solidFill>
                <a:latin typeface="Carlito"/>
                <a:cs typeface="Carlito"/>
              </a:rPr>
              <a:t>DataFrame data  from</a:t>
            </a:r>
            <a:r>
              <a:rPr sz="1500" spc="-45" dirty="0">
                <a:solidFill>
                  <a:srgbClr val="FFFFFF"/>
                </a:solidFill>
                <a:latin typeface="Carlito"/>
                <a:cs typeface="Carlito"/>
              </a:rPr>
              <a:t> </a:t>
            </a:r>
            <a:r>
              <a:rPr sz="1500" dirty="0">
                <a:solidFill>
                  <a:srgbClr val="FFFFFF"/>
                </a:solidFill>
                <a:latin typeface="Carlito"/>
                <a:cs typeface="Carlito"/>
              </a:rPr>
              <a:t>JSON</a:t>
            </a:r>
            <a:endParaRPr sz="1500" dirty="0">
              <a:latin typeface="Carlito"/>
              <a:cs typeface="Carlito"/>
            </a:endParaRPr>
          </a:p>
        </p:txBody>
      </p:sp>
      <p:grpSp>
        <p:nvGrpSpPr>
          <p:cNvPr id="27" name="object 27"/>
          <p:cNvGrpSpPr/>
          <p:nvPr/>
        </p:nvGrpSpPr>
        <p:grpSpPr>
          <a:xfrm>
            <a:off x="7139940" y="3073907"/>
            <a:ext cx="1859280" cy="2205355"/>
            <a:chOff x="7139940" y="3073907"/>
            <a:chExt cx="1859280" cy="2205355"/>
          </a:xfrm>
          <a:solidFill>
            <a:srgbClr val="FF0000"/>
          </a:solidFill>
        </p:grpSpPr>
        <p:sp>
          <p:nvSpPr>
            <p:cNvPr id="28" name="object 28"/>
            <p:cNvSpPr/>
            <p:nvPr/>
          </p:nvSpPr>
          <p:spPr>
            <a:xfrm>
              <a:off x="7418832" y="3073907"/>
              <a:ext cx="239268" cy="1399032"/>
            </a:xfrm>
            <a:prstGeom prst="rect">
              <a:avLst/>
            </a:prstGeom>
            <a:grpFill/>
          </p:spPr>
          <p:txBody>
            <a:bodyPr wrap="square" lIns="0" tIns="0" rIns="0" bIns="0" rtlCol="0"/>
            <a:lstStyle/>
            <a:p>
              <a:endParaRPr/>
            </a:p>
          </p:txBody>
        </p:sp>
        <p:sp>
          <p:nvSpPr>
            <p:cNvPr id="29" name="object 29"/>
            <p:cNvSpPr/>
            <p:nvPr/>
          </p:nvSpPr>
          <p:spPr>
            <a:xfrm>
              <a:off x="7440168" y="3095243"/>
              <a:ext cx="160020" cy="1319784"/>
            </a:xfrm>
            <a:prstGeom prst="rect">
              <a:avLst/>
            </a:prstGeom>
            <a:grpFill/>
          </p:spPr>
          <p:txBody>
            <a:bodyPr wrap="square" lIns="0" tIns="0" rIns="0" bIns="0" rtlCol="0"/>
            <a:lstStyle/>
            <a:p>
              <a:endParaRPr/>
            </a:p>
          </p:txBody>
        </p:sp>
        <p:sp>
          <p:nvSpPr>
            <p:cNvPr id="30" name="object 30"/>
            <p:cNvSpPr/>
            <p:nvPr/>
          </p:nvSpPr>
          <p:spPr>
            <a:xfrm>
              <a:off x="7139940" y="4137659"/>
              <a:ext cx="1851659" cy="1141476"/>
            </a:xfrm>
            <a:prstGeom prst="rect">
              <a:avLst/>
            </a:prstGeom>
            <a:grpFill/>
          </p:spPr>
          <p:txBody>
            <a:bodyPr wrap="square" lIns="0" tIns="0" rIns="0" bIns="0" rtlCol="0"/>
            <a:lstStyle/>
            <a:p>
              <a:endParaRPr/>
            </a:p>
          </p:txBody>
        </p:sp>
        <p:sp>
          <p:nvSpPr>
            <p:cNvPr id="31" name="object 31"/>
            <p:cNvSpPr/>
            <p:nvPr/>
          </p:nvSpPr>
          <p:spPr>
            <a:xfrm>
              <a:off x="7173468" y="4378451"/>
              <a:ext cx="1825752" cy="694944"/>
            </a:xfrm>
            <a:prstGeom prst="rect">
              <a:avLst/>
            </a:prstGeom>
            <a:grpFill/>
          </p:spPr>
          <p:txBody>
            <a:bodyPr wrap="square" lIns="0" tIns="0" rIns="0" bIns="0" rtlCol="0"/>
            <a:lstStyle/>
            <a:p>
              <a:endParaRPr/>
            </a:p>
          </p:txBody>
        </p:sp>
        <p:sp>
          <p:nvSpPr>
            <p:cNvPr id="32" name="object 32"/>
            <p:cNvSpPr/>
            <p:nvPr/>
          </p:nvSpPr>
          <p:spPr>
            <a:xfrm>
              <a:off x="7161276" y="4158995"/>
              <a:ext cx="1772412" cy="1062227"/>
            </a:xfrm>
            <a:prstGeom prst="rect">
              <a:avLst/>
            </a:prstGeom>
            <a:grpFill/>
          </p:spPr>
          <p:txBody>
            <a:bodyPr wrap="square" lIns="0" tIns="0" rIns="0" bIns="0" rtlCol="0"/>
            <a:lstStyle/>
            <a:p>
              <a:endParaRPr/>
            </a:p>
          </p:txBody>
        </p:sp>
      </p:grpSp>
      <p:sp>
        <p:nvSpPr>
          <p:cNvPr id="33" name="object 33"/>
          <p:cNvSpPr txBox="1"/>
          <p:nvPr/>
        </p:nvSpPr>
        <p:spPr>
          <a:xfrm>
            <a:off x="7239094" y="4464176"/>
            <a:ext cx="1672208" cy="462915"/>
          </a:xfrm>
          <a:prstGeom prst="rect">
            <a:avLst/>
          </a:prstGeom>
        </p:spPr>
        <p:txBody>
          <a:bodyPr vert="horz" wrap="square" lIns="0" tIns="36195" rIns="0" bIns="0" rtlCol="0">
            <a:spAutoFit/>
          </a:bodyPr>
          <a:lstStyle/>
          <a:p>
            <a:pPr marL="575945" marR="5080" indent="-563880">
              <a:lnSpc>
                <a:spcPts val="1639"/>
              </a:lnSpc>
              <a:spcBef>
                <a:spcPts val="285"/>
              </a:spcBef>
            </a:pPr>
            <a:r>
              <a:rPr sz="1500" dirty="0">
                <a:solidFill>
                  <a:srgbClr val="FFFFFF"/>
                </a:solidFill>
                <a:latin typeface="Carlito"/>
                <a:cs typeface="Carlito"/>
              </a:rPr>
              <a:t>Dictionary</a:t>
            </a:r>
            <a:r>
              <a:rPr sz="1500" spc="-95" dirty="0">
                <a:solidFill>
                  <a:srgbClr val="FFFFFF"/>
                </a:solidFill>
                <a:latin typeface="Carlito"/>
                <a:cs typeface="Carlito"/>
              </a:rPr>
              <a:t> </a:t>
            </a:r>
            <a:r>
              <a:rPr sz="1500" spc="-25" dirty="0">
                <a:solidFill>
                  <a:srgbClr val="FFFFFF"/>
                </a:solidFill>
                <a:latin typeface="Carlito"/>
                <a:cs typeface="Carlito"/>
              </a:rPr>
              <a:t>relevant  </a:t>
            </a:r>
            <a:r>
              <a:rPr sz="1500" spc="-20" dirty="0">
                <a:solidFill>
                  <a:srgbClr val="FFFFFF"/>
                </a:solidFill>
                <a:latin typeface="Carlito"/>
                <a:cs typeface="Carlito"/>
              </a:rPr>
              <a:t>data</a:t>
            </a:r>
            <a:endParaRPr sz="1500" dirty="0">
              <a:latin typeface="Carlito"/>
              <a:cs typeface="Carlito"/>
            </a:endParaRPr>
          </a:p>
        </p:txBody>
      </p:sp>
      <p:grpSp>
        <p:nvGrpSpPr>
          <p:cNvPr id="34" name="object 34"/>
          <p:cNvGrpSpPr/>
          <p:nvPr/>
        </p:nvGrpSpPr>
        <p:grpSpPr>
          <a:xfrm>
            <a:off x="7139940" y="1744979"/>
            <a:ext cx="1868805" cy="2205355"/>
            <a:chOff x="7139940" y="1744979"/>
            <a:chExt cx="1868805" cy="2205355"/>
          </a:xfrm>
          <a:solidFill>
            <a:srgbClr val="FF0000"/>
          </a:solidFill>
        </p:grpSpPr>
        <p:sp>
          <p:nvSpPr>
            <p:cNvPr id="35" name="object 35"/>
            <p:cNvSpPr/>
            <p:nvPr/>
          </p:nvSpPr>
          <p:spPr>
            <a:xfrm>
              <a:off x="7418832" y="1744979"/>
              <a:ext cx="239268" cy="1399032"/>
            </a:xfrm>
            <a:prstGeom prst="rect">
              <a:avLst/>
            </a:prstGeom>
            <a:grpFill/>
          </p:spPr>
          <p:txBody>
            <a:bodyPr wrap="square" lIns="0" tIns="0" rIns="0" bIns="0" rtlCol="0"/>
            <a:lstStyle/>
            <a:p>
              <a:endParaRPr/>
            </a:p>
          </p:txBody>
        </p:sp>
        <p:sp>
          <p:nvSpPr>
            <p:cNvPr id="36" name="object 36"/>
            <p:cNvSpPr/>
            <p:nvPr/>
          </p:nvSpPr>
          <p:spPr>
            <a:xfrm>
              <a:off x="7440168" y="1766315"/>
              <a:ext cx="160020" cy="1319784"/>
            </a:xfrm>
            <a:prstGeom prst="rect">
              <a:avLst/>
            </a:prstGeom>
            <a:grpFill/>
          </p:spPr>
          <p:txBody>
            <a:bodyPr wrap="square" lIns="0" tIns="0" rIns="0" bIns="0" rtlCol="0"/>
            <a:lstStyle/>
            <a:p>
              <a:endParaRPr/>
            </a:p>
          </p:txBody>
        </p:sp>
        <p:sp>
          <p:nvSpPr>
            <p:cNvPr id="37" name="object 37"/>
            <p:cNvSpPr/>
            <p:nvPr/>
          </p:nvSpPr>
          <p:spPr>
            <a:xfrm>
              <a:off x="7139940" y="2807207"/>
              <a:ext cx="1851659" cy="1143000"/>
            </a:xfrm>
            <a:prstGeom prst="rect">
              <a:avLst/>
            </a:prstGeom>
            <a:grpFill/>
          </p:spPr>
          <p:txBody>
            <a:bodyPr wrap="square" lIns="0" tIns="0" rIns="0" bIns="0" rtlCol="0"/>
            <a:lstStyle/>
            <a:p>
              <a:endParaRPr/>
            </a:p>
          </p:txBody>
        </p:sp>
        <p:sp>
          <p:nvSpPr>
            <p:cNvPr id="38" name="object 38"/>
            <p:cNvSpPr/>
            <p:nvPr/>
          </p:nvSpPr>
          <p:spPr>
            <a:xfrm>
              <a:off x="7164324" y="3047999"/>
              <a:ext cx="1844039" cy="696468"/>
            </a:xfrm>
            <a:prstGeom prst="rect">
              <a:avLst/>
            </a:prstGeom>
            <a:grpFill/>
          </p:spPr>
          <p:txBody>
            <a:bodyPr wrap="square" lIns="0" tIns="0" rIns="0" bIns="0" rtlCol="0"/>
            <a:lstStyle/>
            <a:p>
              <a:endParaRPr/>
            </a:p>
          </p:txBody>
        </p:sp>
        <p:sp>
          <p:nvSpPr>
            <p:cNvPr id="39" name="object 39"/>
            <p:cNvSpPr/>
            <p:nvPr/>
          </p:nvSpPr>
          <p:spPr>
            <a:xfrm>
              <a:off x="7161276" y="2828543"/>
              <a:ext cx="1772412" cy="1063752"/>
            </a:xfrm>
            <a:prstGeom prst="rect">
              <a:avLst/>
            </a:prstGeom>
            <a:grpFill/>
          </p:spPr>
          <p:txBody>
            <a:bodyPr wrap="square" lIns="0" tIns="0" rIns="0" bIns="0" rtlCol="0"/>
            <a:lstStyle/>
            <a:p>
              <a:endParaRPr/>
            </a:p>
          </p:txBody>
        </p:sp>
      </p:grpSp>
      <p:sp>
        <p:nvSpPr>
          <p:cNvPr id="40" name="object 40"/>
          <p:cNvSpPr txBox="1"/>
          <p:nvPr/>
        </p:nvSpPr>
        <p:spPr>
          <a:xfrm>
            <a:off x="7218551" y="3116549"/>
            <a:ext cx="1644523" cy="462915"/>
          </a:xfrm>
          <a:prstGeom prst="rect">
            <a:avLst/>
          </a:prstGeom>
        </p:spPr>
        <p:txBody>
          <a:bodyPr vert="horz" wrap="square" lIns="0" tIns="36195" rIns="0" bIns="0" rtlCol="0">
            <a:spAutoFit/>
          </a:bodyPr>
          <a:lstStyle/>
          <a:p>
            <a:pPr marL="332740" marR="5080" indent="-320040">
              <a:lnSpc>
                <a:spcPts val="1639"/>
              </a:lnSpc>
              <a:spcBef>
                <a:spcPts val="285"/>
              </a:spcBef>
            </a:pPr>
            <a:r>
              <a:rPr sz="1500" spc="-5" dirty="0">
                <a:solidFill>
                  <a:srgbClr val="FFFFFF"/>
                </a:solidFill>
                <a:latin typeface="Carlito"/>
                <a:cs typeface="Carlito"/>
              </a:rPr>
              <a:t>Cast </a:t>
            </a:r>
            <a:r>
              <a:rPr sz="1500" dirty="0">
                <a:solidFill>
                  <a:srgbClr val="FFFFFF"/>
                </a:solidFill>
                <a:latin typeface="Carlito"/>
                <a:cs typeface="Carlito"/>
              </a:rPr>
              <a:t>dictionary</a:t>
            </a:r>
            <a:r>
              <a:rPr sz="1500" spc="-250" dirty="0">
                <a:solidFill>
                  <a:srgbClr val="FFFFFF"/>
                </a:solidFill>
                <a:latin typeface="Carlito"/>
                <a:cs typeface="Carlito"/>
              </a:rPr>
              <a:t> </a:t>
            </a:r>
            <a:r>
              <a:rPr sz="1500" spc="-15" dirty="0">
                <a:solidFill>
                  <a:srgbClr val="FFFFFF"/>
                </a:solidFill>
                <a:latin typeface="Carlito"/>
                <a:cs typeface="Carlito"/>
              </a:rPr>
              <a:t>to </a:t>
            </a:r>
            <a:r>
              <a:rPr sz="1500" dirty="0">
                <a:solidFill>
                  <a:srgbClr val="FFFFFF"/>
                </a:solidFill>
                <a:latin typeface="Carlito"/>
                <a:cs typeface="Carlito"/>
              </a:rPr>
              <a:t>a  </a:t>
            </a:r>
            <a:r>
              <a:rPr sz="1500" spc="-20" dirty="0">
                <a:solidFill>
                  <a:srgbClr val="FFFFFF"/>
                </a:solidFill>
                <a:latin typeface="Carlito"/>
                <a:cs typeface="Carlito"/>
              </a:rPr>
              <a:t>DataFrame</a:t>
            </a:r>
            <a:endParaRPr sz="1500" dirty="0">
              <a:latin typeface="Carlito"/>
              <a:cs typeface="Carlito"/>
            </a:endParaRPr>
          </a:p>
        </p:txBody>
      </p:sp>
      <p:grpSp>
        <p:nvGrpSpPr>
          <p:cNvPr id="41" name="object 41"/>
          <p:cNvGrpSpPr/>
          <p:nvPr/>
        </p:nvGrpSpPr>
        <p:grpSpPr>
          <a:xfrm>
            <a:off x="7139940" y="1478280"/>
            <a:ext cx="2790825" cy="1143000"/>
            <a:chOff x="7139940" y="1478280"/>
            <a:chExt cx="2790825" cy="1143000"/>
          </a:xfrm>
          <a:solidFill>
            <a:srgbClr val="FF0000"/>
          </a:solidFill>
        </p:grpSpPr>
        <p:sp>
          <p:nvSpPr>
            <p:cNvPr id="42" name="object 42"/>
            <p:cNvSpPr/>
            <p:nvPr/>
          </p:nvSpPr>
          <p:spPr>
            <a:xfrm>
              <a:off x="7504176" y="1661160"/>
              <a:ext cx="2426207" cy="237744"/>
            </a:xfrm>
            <a:prstGeom prst="rect">
              <a:avLst/>
            </a:prstGeom>
            <a:grpFill/>
          </p:spPr>
          <p:txBody>
            <a:bodyPr wrap="square" lIns="0" tIns="0" rIns="0" bIns="0" rtlCol="0"/>
            <a:lstStyle/>
            <a:p>
              <a:endParaRPr/>
            </a:p>
          </p:txBody>
        </p:sp>
        <p:sp>
          <p:nvSpPr>
            <p:cNvPr id="43" name="object 43"/>
            <p:cNvSpPr/>
            <p:nvPr/>
          </p:nvSpPr>
          <p:spPr>
            <a:xfrm>
              <a:off x="7525512" y="1682496"/>
              <a:ext cx="2346959" cy="158496"/>
            </a:xfrm>
            <a:prstGeom prst="rect">
              <a:avLst/>
            </a:prstGeom>
            <a:grpFill/>
          </p:spPr>
          <p:txBody>
            <a:bodyPr wrap="square" lIns="0" tIns="0" rIns="0" bIns="0" rtlCol="0"/>
            <a:lstStyle/>
            <a:p>
              <a:endParaRPr/>
            </a:p>
          </p:txBody>
        </p:sp>
        <p:sp>
          <p:nvSpPr>
            <p:cNvPr id="44" name="object 44"/>
            <p:cNvSpPr/>
            <p:nvPr/>
          </p:nvSpPr>
          <p:spPr>
            <a:xfrm>
              <a:off x="7139940" y="1478280"/>
              <a:ext cx="1851659" cy="1143000"/>
            </a:xfrm>
            <a:prstGeom prst="rect">
              <a:avLst/>
            </a:prstGeom>
            <a:grpFill/>
          </p:spPr>
          <p:txBody>
            <a:bodyPr wrap="square" lIns="0" tIns="0" rIns="0" bIns="0" rtlCol="0"/>
            <a:lstStyle/>
            <a:p>
              <a:endParaRPr/>
            </a:p>
          </p:txBody>
        </p:sp>
        <p:sp>
          <p:nvSpPr>
            <p:cNvPr id="45" name="object 45"/>
            <p:cNvSpPr/>
            <p:nvPr/>
          </p:nvSpPr>
          <p:spPr>
            <a:xfrm>
              <a:off x="7226808" y="1615440"/>
              <a:ext cx="1717548" cy="903731"/>
            </a:xfrm>
            <a:prstGeom prst="rect">
              <a:avLst/>
            </a:prstGeom>
            <a:grpFill/>
          </p:spPr>
          <p:txBody>
            <a:bodyPr wrap="square" lIns="0" tIns="0" rIns="0" bIns="0" rtlCol="0"/>
            <a:lstStyle/>
            <a:p>
              <a:endParaRPr/>
            </a:p>
          </p:txBody>
        </p:sp>
        <p:sp>
          <p:nvSpPr>
            <p:cNvPr id="46" name="object 46"/>
            <p:cNvSpPr/>
            <p:nvPr/>
          </p:nvSpPr>
          <p:spPr>
            <a:xfrm>
              <a:off x="7161276" y="1499616"/>
              <a:ext cx="1772412" cy="1063752"/>
            </a:xfrm>
            <a:prstGeom prst="rect">
              <a:avLst/>
            </a:prstGeom>
            <a:grpFill/>
          </p:spPr>
          <p:txBody>
            <a:bodyPr wrap="square" lIns="0" tIns="0" rIns="0" bIns="0" rtlCol="0"/>
            <a:lstStyle/>
            <a:p>
              <a:endParaRPr/>
            </a:p>
          </p:txBody>
        </p:sp>
      </p:grpSp>
      <p:sp>
        <p:nvSpPr>
          <p:cNvPr id="47" name="object 47"/>
          <p:cNvSpPr txBox="1">
            <a:spLocks noGrp="1"/>
          </p:cNvSpPr>
          <p:nvPr>
            <p:ph type="title"/>
          </p:nvPr>
        </p:nvSpPr>
        <p:spPr>
          <a:xfrm>
            <a:off x="7271511" y="1660905"/>
            <a:ext cx="1456056" cy="689932"/>
          </a:xfrm>
          <a:prstGeom prst="rect">
            <a:avLst/>
          </a:prstGeom>
        </p:spPr>
        <p:txBody>
          <a:bodyPr vert="horz" wrap="square" lIns="0" tIns="35560" rIns="0" bIns="0" rtlCol="0">
            <a:spAutoFit/>
          </a:bodyPr>
          <a:lstStyle/>
          <a:p>
            <a:pPr marL="12700" marR="5080" algn="ctr">
              <a:lnSpc>
                <a:spcPts val="1650"/>
              </a:lnSpc>
              <a:spcBef>
                <a:spcPts val="280"/>
              </a:spcBef>
            </a:pPr>
            <a:r>
              <a:rPr sz="1500" spc="-5" dirty="0">
                <a:solidFill>
                  <a:srgbClr val="FFFFFF"/>
                </a:solidFill>
                <a:latin typeface="Carlito"/>
                <a:cs typeface="Carlito"/>
              </a:rPr>
              <a:t>Filter </a:t>
            </a:r>
            <a:r>
              <a:rPr sz="1500" spc="-10" dirty="0">
                <a:solidFill>
                  <a:srgbClr val="FFFFFF"/>
                </a:solidFill>
                <a:latin typeface="Carlito"/>
                <a:cs typeface="Carlito"/>
              </a:rPr>
              <a:t>data to</a:t>
            </a:r>
            <a:r>
              <a:rPr sz="1500" spc="-204" dirty="0">
                <a:solidFill>
                  <a:srgbClr val="FFFFFF"/>
                </a:solidFill>
                <a:latin typeface="Carlito"/>
                <a:cs typeface="Carlito"/>
              </a:rPr>
              <a:t> </a:t>
            </a:r>
            <a:r>
              <a:rPr sz="1500" spc="-5" dirty="0">
                <a:solidFill>
                  <a:srgbClr val="FFFFFF"/>
                </a:solidFill>
                <a:latin typeface="Carlito"/>
                <a:cs typeface="Carlito"/>
              </a:rPr>
              <a:t>only  </a:t>
            </a:r>
            <a:r>
              <a:rPr sz="1500" dirty="0">
                <a:solidFill>
                  <a:srgbClr val="FFFFFF"/>
                </a:solidFill>
                <a:latin typeface="Carlito"/>
                <a:cs typeface="Carlito"/>
              </a:rPr>
              <a:t>include </a:t>
            </a:r>
            <a:r>
              <a:rPr sz="1500" spc="-20" dirty="0">
                <a:solidFill>
                  <a:srgbClr val="FFFFFF"/>
                </a:solidFill>
                <a:latin typeface="Carlito"/>
                <a:cs typeface="Carlito"/>
              </a:rPr>
              <a:t>Falcon </a:t>
            </a:r>
            <a:r>
              <a:rPr sz="1500" dirty="0">
                <a:solidFill>
                  <a:srgbClr val="FFFFFF"/>
                </a:solidFill>
                <a:latin typeface="Carlito"/>
                <a:cs typeface="Carlito"/>
              </a:rPr>
              <a:t>9  launches</a:t>
            </a:r>
            <a:endParaRPr sz="1500" dirty="0">
              <a:latin typeface="Carlito"/>
              <a:cs typeface="Carlito"/>
            </a:endParaRPr>
          </a:p>
        </p:txBody>
      </p:sp>
      <p:grpSp>
        <p:nvGrpSpPr>
          <p:cNvPr id="48" name="object 48"/>
          <p:cNvGrpSpPr/>
          <p:nvPr/>
        </p:nvGrpSpPr>
        <p:grpSpPr>
          <a:xfrm>
            <a:off x="9607550" y="1491432"/>
            <a:ext cx="1894839" cy="1143000"/>
            <a:chOff x="9496043" y="1478280"/>
            <a:chExt cx="1894839" cy="1143000"/>
          </a:xfrm>
          <a:solidFill>
            <a:srgbClr val="FF0000"/>
          </a:solidFill>
        </p:grpSpPr>
        <p:sp>
          <p:nvSpPr>
            <p:cNvPr id="49" name="object 49"/>
            <p:cNvSpPr/>
            <p:nvPr/>
          </p:nvSpPr>
          <p:spPr>
            <a:xfrm>
              <a:off x="9496043" y="1478280"/>
              <a:ext cx="1851659" cy="1143000"/>
            </a:xfrm>
            <a:prstGeom prst="rect">
              <a:avLst/>
            </a:prstGeom>
            <a:grpFill/>
          </p:spPr>
          <p:txBody>
            <a:bodyPr wrap="square" lIns="0" tIns="0" rIns="0" bIns="0" rtlCol="0"/>
            <a:lstStyle/>
            <a:p>
              <a:endParaRPr/>
            </a:p>
          </p:txBody>
        </p:sp>
        <p:sp>
          <p:nvSpPr>
            <p:cNvPr id="50" name="object 50"/>
            <p:cNvSpPr/>
            <p:nvPr/>
          </p:nvSpPr>
          <p:spPr>
            <a:xfrm>
              <a:off x="9497567" y="1615440"/>
              <a:ext cx="1892807" cy="903731"/>
            </a:xfrm>
            <a:prstGeom prst="rect">
              <a:avLst/>
            </a:prstGeom>
            <a:grpFill/>
          </p:spPr>
          <p:txBody>
            <a:bodyPr wrap="square" lIns="0" tIns="0" rIns="0" bIns="0" rtlCol="0"/>
            <a:lstStyle/>
            <a:p>
              <a:endParaRPr/>
            </a:p>
          </p:txBody>
        </p:sp>
        <p:sp>
          <p:nvSpPr>
            <p:cNvPr id="51" name="object 51"/>
            <p:cNvSpPr/>
            <p:nvPr/>
          </p:nvSpPr>
          <p:spPr>
            <a:xfrm>
              <a:off x="9517379" y="1499616"/>
              <a:ext cx="1772412" cy="1063752"/>
            </a:xfrm>
            <a:prstGeom prst="rect">
              <a:avLst/>
            </a:prstGeom>
            <a:grpFill/>
          </p:spPr>
          <p:txBody>
            <a:bodyPr wrap="square" lIns="0" tIns="0" rIns="0" bIns="0" rtlCol="0"/>
            <a:lstStyle/>
            <a:p>
              <a:endParaRPr/>
            </a:p>
          </p:txBody>
        </p:sp>
      </p:grpSp>
      <p:sp>
        <p:nvSpPr>
          <p:cNvPr id="52" name="object 52"/>
          <p:cNvSpPr txBox="1"/>
          <p:nvPr/>
        </p:nvSpPr>
        <p:spPr>
          <a:xfrm>
            <a:off x="9640316" y="1660905"/>
            <a:ext cx="1539240" cy="670560"/>
          </a:xfrm>
          <a:prstGeom prst="rect">
            <a:avLst/>
          </a:prstGeom>
        </p:spPr>
        <p:txBody>
          <a:bodyPr vert="horz" wrap="square" lIns="0" tIns="33020" rIns="0" bIns="0" rtlCol="0">
            <a:spAutoFit/>
          </a:bodyPr>
          <a:lstStyle/>
          <a:p>
            <a:pPr marL="12700" marR="5080" indent="-1270" algn="ctr">
              <a:lnSpc>
                <a:spcPct val="91000"/>
              </a:lnSpc>
              <a:spcBef>
                <a:spcPts val="260"/>
              </a:spcBef>
            </a:pPr>
            <a:r>
              <a:rPr sz="1500" spc="-20" dirty="0">
                <a:solidFill>
                  <a:srgbClr val="FFFFFF"/>
                </a:solidFill>
                <a:latin typeface="Carlito"/>
                <a:cs typeface="Carlito"/>
              </a:rPr>
              <a:t>Imputate </a:t>
            </a:r>
            <a:r>
              <a:rPr sz="1500" spc="-5" dirty="0">
                <a:solidFill>
                  <a:srgbClr val="FFFFFF"/>
                </a:solidFill>
                <a:latin typeface="Carlito"/>
                <a:cs typeface="Carlito"/>
              </a:rPr>
              <a:t>missing  </a:t>
            </a:r>
            <a:r>
              <a:rPr sz="1500" spc="-20" dirty="0">
                <a:solidFill>
                  <a:srgbClr val="FFFFFF"/>
                </a:solidFill>
                <a:latin typeface="Carlito"/>
                <a:cs typeface="Carlito"/>
              </a:rPr>
              <a:t>PayloadMass</a:t>
            </a:r>
            <a:r>
              <a:rPr sz="1500" spc="-160" dirty="0">
                <a:solidFill>
                  <a:srgbClr val="FFFFFF"/>
                </a:solidFill>
                <a:latin typeface="Carlito"/>
                <a:cs typeface="Carlito"/>
              </a:rPr>
              <a:t> </a:t>
            </a:r>
            <a:r>
              <a:rPr sz="1500" spc="-5" dirty="0">
                <a:solidFill>
                  <a:srgbClr val="FFFFFF"/>
                </a:solidFill>
                <a:latin typeface="Carlito"/>
                <a:cs typeface="Carlito"/>
              </a:rPr>
              <a:t>values  with</a:t>
            </a:r>
            <a:r>
              <a:rPr sz="1500" spc="-35" dirty="0">
                <a:solidFill>
                  <a:srgbClr val="FFFFFF"/>
                </a:solidFill>
                <a:latin typeface="Carlito"/>
                <a:cs typeface="Carlito"/>
              </a:rPr>
              <a:t> </a:t>
            </a:r>
            <a:r>
              <a:rPr sz="1500" dirty="0">
                <a:solidFill>
                  <a:srgbClr val="FFFFFF"/>
                </a:solidFill>
                <a:latin typeface="Carlito"/>
                <a:cs typeface="Carlito"/>
              </a:rPr>
              <a:t>mean</a:t>
            </a:r>
            <a:endParaRPr sz="1500" dirty="0">
              <a:latin typeface="Carlito"/>
              <a:cs typeface="Carlito"/>
            </a:endParaRPr>
          </a:p>
        </p:txBody>
      </p:sp>
      <p:sp>
        <p:nvSpPr>
          <p:cNvPr id="53" name="object 53"/>
          <p:cNvSpPr txBox="1"/>
          <p:nvPr/>
        </p:nvSpPr>
        <p:spPr>
          <a:xfrm>
            <a:off x="535635" y="4830826"/>
            <a:ext cx="1216965" cy="243656"/>
          </a:xfrm>
          <a:prstGeom prst="rect">
            <a:avLst/>
          </a:prstGeom>
        </p:spPr>
        <p:txBody>
          <a:bodyPr vert="horz" wrap="square" lIns="0" tIns="12700" rIns="0" bIns="0" rtlCol="0">
            <a:spAutoFit/>
          </a:bodyPr>
          <a:lstStyle/>
          <a:p>
            <a:pPr marL="12700">
              <a:lnSpc>
                <a:spcPct val="100000"/>
              </a:lnSpc>
              <a:spcBef>
                <a:spcPts val="100"/>
              </a:spcBef>
            </a:pPr>
            <a:r>
              <a:rPr sz="1500" u="sng" spc="-5" dirty="0">
                <a:solidFill>
                  <a:srgbClr val="FFFFFF"/>
                </a:solidFill>
                <a:uFill>
                  <a:solidFill>
                    <a:srgbClr val="FFFFFF"/>
                  </a:solidFill>
                </a:uFill>
                <a:latin typeface="Carlito"/>
                <a:cs typeface="Carlito"/>
              </a:rPr>
              <a:t>GitHub</a:t>
            </a:r>
            <a:r>
              <a:rPr sz="1500" u="sng" spc="-155" dirty="0">
                <a:solidFill>
                  <a:srgbClr val="FFFFFF"/>
                </a:solidFill>
                <a:uFill>
                  <a:solidFill>
                    <a:srgbClr val="FFFFFF"/>
                  </a:solidFill>
                </a:uFill>
                <a:latin typeface="Carlito"/>
                <a:cs typeface="Carlito"/>
              </a:rPr>
              <a:t> </a:t>
            </a:r>
            <a:r>
              <a:rPr sz="1500" u="sng" dirty="0">
                <a:solidFill>
                  <a:srgbClr val="FFFFFF"/>
                </a:solidFill>
                <a:uFill>
                  <a:solidFill>
                    <a:srgbClr val="FFFFFF"/>
                  </a:solidFill>
                </a:uFill>
                <a:latin typeface="Carlito"/>
                <a:cs typeface="Carlito"/>
              </a:rPr>
              <a:t>url:</a:t>
            </a:r>
            <a:endParaRPr sz="1500" dirty="0">
              <a:latin typeface="Carlito"/>
              <a:cs typeface="Carlito"/>
            </a:endParaRPr>
          </a:p>
        </p:txBody>
      </p:sp>
      <p:sp>
        <p:nvSpPr>
          <p:cNvPr id="54" name="object 54"/>
          <p:cNvSpPr txBox="1"/>
          <p:nvPr/>
        </p:nvSpPr>
        <p:spPr>
          <a:xfrm>
            <a:off x="228601" y="5215508"/>
            <a:ext cx="3721990" cy="860235"/>
          </a:xfrm>
          <a:prstGeom prst="rect">
            <a:avLst/>
          </a:prstGeom>
        </p:spPr>
        <p:txBody>
          <a:bodyPr vert="horz" wrap="square" lIns="0" tIns="38100" rIns="0" bIns="0" rtlCol="0">
            <a:spAutoFit/>
          </a:bodyPr>
          <a:lstStyle/>
          <a:p>
            <a:pPr marL="12700" marR="5080">
              <a:lnSpc>
                <a:spcPct val="88900"/>
              </a:lnSpc>
              <a:spcBef>
                <a:spcPts val="300"/>
              </a:spcBef>
            </a:pPr>
            <a:r>
              <a:rPr lang="en-US" sz="1500" dirty="0">
                <a:solidFill>
                  <a:schemeClr val="bg1"/>
                </a:solidFill>
                <a:latin typeface="Carlito"/>
                <a:cs typeface="Carlito"/>
                <a:hlinkClick r:id="rId3"/>
              </a:rPr>
              <a:t>https://github.com/coderRohan123/IBM-DATASCIENCE-PROFESSIONAL-CERTIFICATE/blob/main/capstone/1.1data-collection-api.ipynb</a:t>
            </a:r>
            <a:endParaRPr sz="1500" dirty="0">
              <a:solidFill>
                <a:schemeClr val="bg1"/>
              </a:solidFill>
              <a:latin typeface="Carlito"/>
              <a:cs typeface="Carli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4104004" cy="6858000"/>
            <a:chOff x="0" y="0"/>
            <a:chExt cx="4104004" cy="6858000"/>
          </a:xfrm>
        </p:grpSpPr>
        <p:sp>
          <p:nvSpPr>
            <p:cNvPr id="3" name="object 3"/>
            <p:cNvSpPr/>
            <p:nvPr/>
          </p:nvSpPr>
          <p:spPr>
            <a:xfrm>
              <a:off x="0" y="0"/>
              <a:ext cx="4050665" cy="6858000"/>
            </a:xfrm>
            <a:custGeom>
              <a:avLst/>
              <a:gdLst/>
              <a:ahLst/>
              <a:cxnLst/>
              <a:rect l="l" t="t" r="r" b="b"/>
              <a:pathLst>
                <a:path w="4050665" h="6858000">
                  <a:moveTo>
                    <a:pt x="4050284" y="0"/>
                  </a:moveTo>
                  <a:lnTo>
                    <a:pt x="0" y="0"/>
                  </a:lnTo>
                  <a:lnTo>
                    <a:pt x="0" y="6858000"/>
                  </a:lnTo>
                  <a:lnTo>
                    <a:pt x="4050284" y="6858000"/>
                  </a:lnTo>
                  <a:lnTo>
                    <a:pt x="4050284" y="0"/>
                  </a:lnTo>
                  <a:close/>
                </a:path>
              </a:pathLst>
            </a:custGeom>
            <a:solidFill>
              <a:srgbClr val="BB562C"/>
            </a:solidFill>
          </p:spPr>
          <p:txBody>
            <a:bodyPr wrap="square" lIns="0" tIns="0" rIns="0" bIns="0" rtlCol="0"/>
            <a:lstStyle/>
            <a:p>
              <a:endParaRPr dirty="0"/>
            </a:p>
          </p:txBody>
        </p:sp>
        <p:sp>
          <p:nvSpPr>
            <p:cNvPr id="4" name="object 4"/>
            <p:cNvSpPr/>
            <p:nvPr/>
          </p:nvSpPr>
          <p:spPr>
            <a:xfrm>
              <a:off x="4040123" y="0"/>
              <a:ext cx="64135" cy="6858000"/>
            </a:xfrm>
            <a:custGeom>
              <a:avLst/>
              <a:gdLst/>
              <a:ahLst/>
              <a:cxnLst/>
              <a:rect l="l" t="t" r="r" b="b"/>
              <a:pathLst>
                <a:path w="64135" h="6858000">
                  <a:moveTo>
                    <a:pt x="63880" y="0"/>
                  </a:moveTo>
                  <a:lnTo>
                    <a:pt x="0" y="0"/>
                  </a:lnTo>
                  <a:lnTo>
                    <a:pt x="0" y="6858000"/>
                  </a:lnTo>
                  <a:lnTo>
                    <a:pt x="63880" y="6858000"/>
                  </a:lnTo>
                  <a:lnTo>
                    <a:pt x="63880" y="0"/>
                  </a:lnTo>
                  <a:close/>
                </a:path>
              </a:pathLst>
            </a:custGeom>
            <a:solidFill>
              <a:srgbClr val="E28312"/>
            </a:solidFill>
          </p:spPr>
          <p:txBody>
            <a:bodyPr wrap="square" lIns="0" tIns="0" rIns="0" bIns="0" rtlCol="0"/>
            <a:lstStyle/>
            <a:p>
              <a:endParaRPr/>
            </a:p>
          </p:txBody>
        </p:sp>
      </p:grpSp>
      <p:sp>
        <p:nvSpPr>
          <p:cNvPr id="5" name="object 5"/>
          <p:cNvSpPr txBox="1"/>
          <p:nvPr/>
        </p:nvSpPr>
        <p:spPr>
          <a:xfrm>
            <a:off x="535635" y="1760982"/>
            <a:ext cx="3016885" cy="1045210"/>
          </a:xfrm>
          <a:prstGeom prst="rect">
            <a:avLst/>
          </a:prstGeom>
        </p:spPr>
        <p:txBody>
          <a:bodyPr vert="horz" wrap="square" lIns="0" tIns="12700" rIns="0" bIns="0" rtlCol="0">
            <a:spAutoFit/>
          </a:bodyPr>
          <a:lstStyle/>
          <a:p>
            <a:pPr marL="12700">
              <a:lnSpc>
                <a:spcPts val="4015"/>
              </a:lnSpc>
              <a:spcBef>
                <a:spcPts val="100"/>
              </a:spcBef>
            </a:pPr>
            <a:r>
              <a:rPr sz="3600" spc="-280" dirty="0">
                <a:solidFill>
                  <a:srgbClr val="FFFFFF"/>
                </a:solidFill>
                <a:latin typeface="Arial"/>
                <a:cs typeface="Arial"/>
              </a:rPr>
              <a:t>Data </a:t>
            </a:r>
            <a:r>
              <a:rPr sz="3600" spc="-185" dirty="0">
                <a:solidFill>
                  <a:srgbClr val="FFFFFF"/>
                </a:solidFill>
                <a:latin typeface="Arial"/>
                <a:cs typeface="Arial"/>
              </a:rPr>
              <a:t>Collection</a:t>
            </a:r>
            <a:r>
              <a:rPr sz="3600" spc="-525" dirty="0">
                <a:solidFill>
                  <a:srgbClr val="FFFFFF"/>
                </a:solidFill>
                <a:latin typeface="Arial"/>
                <a:cs typeface="Arial"/>
              </a:rPr>
              <a:t> </a:t>
            </a:r>
            <a:r>
              <a:rPr sz="3600" spc="-210" dirty="0">
                <a:solidFill>
                  <a:srgbClr val="FFFFFF"/>
                </a:solidFill>
                <a:latin typeface="Arial"/>
                <a:cs typeface="Arial"/>
              </a:rPr>
              <a:t>–</a:t>
            </a:r>
            <a:endParaRPr sz="3600">
              <a:latin typeface="Arial"/>
              <a:cs typeface="Arial"/>
            </a:endParaRPr>
          </a:p>
          <a:p>
            <a:pPr marL="12700">
              <a:lnSpc>
                <a:spcPts val="4015"/>
              </a:lnSpc>
            </a:pPr>
            <a:r>
              <a:rPr sz="3600" spc="-300" dirty="0">
                <a:solidFill>
                  <a:srgbClr val="FFFFFF"/>
                </a:solidFill>
                <a:latin typeface="Arial"/>
                <a:cs typeface="Arial"/>
              </a:rPr>
              <a:t>Web</a:t>
            </a:r>
            <a:r>
              <a:rPr sz="3600" spc="-380" dirty="0">
                <a:solidFill>
                  <a:srgbClr val="FFFFFF"/>
                </a:solidFill>
                <a:latin typeface="Arial"/>
                <a:cs typeface="Arial"/>
              </a:rPr>
              <a:t> </a:t>
            </a:r>
            <a:r>
              <a:rPr sz="3600" spc="-300" dirty="0">
                <a:solidFill>
                  <a:srgbClr val="FFFFFF"/>
                </a:solidFill>
                <a:latin typeface="Arial"/>
                <a:cs typeface="Arial"/>
              </a:rPr>
              <a:t>Scraping</a:t>
            </a:r>
            <a:endParaRPr sz="3600">
              <a:latin typeface="Arial"/>
              <a:cs typeface="Arial"/>
            </a:endParaRPr>
          </a:p>
        </p:txBody>
      </p:sp>
      <p:grpSp>
        <p:nvGrpSpPr>
          <p:cNvPr id="6" name="object 6"/>
          <p:cNvGrpSpPr/>
          <p:nvPr/>
        </p:nvGrpSpPr>
        <p:grpSpPr>
          <a:xfrm>
            <a:off x="5111496" y="713231"/>
            <a:ext cx="2621280" cy="2318385"/>
            <a:chOff x="5111496" y="713231"/>
            <a:chExt cx="2621280" cy="2318385"/>
          </a:xfrm>
          <a:solidFill>
            <a:srgbClr val="FF0000"/>
          </a:solidFill>
        </p:grpSpPr>
        <p:sp>
          <p:nvSpPr>
            <p:cNvPr id="7" name="object 7"/>
            <p:cNvSpPr/>
            <p:nvPr/>
          </p:nvSpPr>
          <p:spPr>
            <a:xfrm>
              <a:off x="5506212" y="1098804"/>
              <a:ext cx="304800" cy="1932432"/>
            </a:xfrm>
            <a:prstGeom prst="rect">
              <a:avLst/>
            </a:prstGeom>
            <a:grpFill/>
          </p:spPr>
          <p:txBody>
            <a:bodyPr wrap="square" lIns="0" tIns="0" rIns="0" bIns="0" rtlCol="0"/>
            <a:lstStyle/>
            <a:p>
              <a:endParaRPr/>
            </a:p>
          </p:txBody>
        </p:sp>
        <p:sp>
          <p:nvSpPr>
            <p:cNvPr id="8" name="object 8"/>
            <p:cNvSpPr/>
            <p:nvPr/>
          </p:nvSpPr>
          <p:spPr>
            <a:xfrm>
              <a:off x="5527548" y="1110995"/>
              <a:ext cx="225551" cy="1862327"/>
            </a:xfrm>
            <a:prstGeom prst="rect">
              <a:avLst/>
            </a:prstGeom>
            <a:grpFill/>
          </p:spPr>
          <p:txBody>
            <a:bodyPr wrap="square" lIns="0" tIns="0" rIns="0" bIns="0" rtlCol="0"/>
            <a:lstStyle/>
            <a:p>
              <a:endParaRPr/>
            </a:p>
          </p:txBody>
        </p:sp>
        <p:sp>
          <p:nvSpPr>
            <p:cNvPr id="9" name="object 9"/>
            <p:cNvSpPr/>
            <p:nvPr/>
          </p:nvSpPr>
          <p:spPr>
            <a:xfrm>
              <a:off x="5111496" y="713231"/>
              <a:ext cx="2580131" cy="1580388"/>
            </a:xfrm>
            <a:prstGeom prst="rect">
              <a:avLst/>
            </a:prstGeom>
            <a:grpFill/>
          </p:spPr>
          <p:txBody>
            <a:bodyPr wrap="square" lIns="0" tIns="0" rIns="0" bIns="0" rtlCol="0"/>
            <a:lstStyle/>
            <a:p>
              <a:endParaRPr/>
            </a:p>
          </p:txBody>
        </p:sp>
        <p:sp>
          <p:nvSpPr>
            <p:cNvPr id="10" name="object 10"/>
            <p:cNvSpPr/>
            <p:nvPr/>
          </p:nvSpPr>
          <p:spPr>
            <a:xfrm>
              <a:off x="5134356" y="1037843"/>
              <a:ext cx="2598420" cy="981455"/>
            </a:xfrm>
            <a:prstGeom prst="rect">
              <a:avLst/>
            </a:prstGeom>
            <a:grpFill/>
          </p:spPr>
          <p:txBody>
            <a:bodyPr wrap="square" lIns="0" tIns="0" rIns="0" bIns="0" rtlCol="0"/>
            <a:lstStyle/>
            <a:p>
              <a:endParaRPr/>
            </a:p>
          </p:txBody>
        </p:sp>
        <p:sp>
          <p:nvSpPr>
            <p:cNvPr id="11" name="object 11"/>
            <p:cNvSpPr/>
            <p:nvPr/>
          </p:nvSpPr>
          <p:spPr>
            <a:xfrm>
              <a:off x="5132832" y="734567"/>
              <a:ext cx="2500884" cy="1501139"/>
            </a:xfrm>
            <a:prstGeom prst="rect">
              <a:avLst/>
            </a:prstGeom>
            <a:grpFill/>
          </p:spPr>
          <p:txBody>
            <a:bodyPr wrap="square" lIns="0" tIns="0" rIns="0" bIns="0" rtlCol="0"/>
            <a:lstStyle/>
            <a:p>
              <a:endParaRPr/>
            </a:p>
          </p:txBody>
        </p:sp>
      </p:grpSp>
      <p:sp>
        <p:nvSpPr>
          <p:cNvPr id="12" name="object 12"/>
          <p:cNvSpPr txBox="1"/>
          <p:nvPr/>
        </p:nvSpPr>
        <p:spPr>
          <a:xfrm>
            <a:off x="5314569" y="1104137"/>
            <a:ext cx="2121535" cy="665480"/>
          </a:xfrm>
          <a:prstGeom prst="rect">
            <a:avLst/>
          </a:prstGeom>
        </p:spPr>
        <p:txBody>
          <a:bodyPr vert="horz" wrap="square" lIns="0" tIns="12065" rIns="0" bIns="0" rtlCol="0">
            <a:spAutoFit/>
          </a:bodyPr>
          <a:lstStyle/>
          <a:p>
            <a:pPr algn="ctr">
              <a:lnSpc>
                <a:spcPts val="2520"/>
              </a:lnSpc>
              <a:spcBef>
                <a:spcPts val="95"/>
              </a:spcBef>
            </a:pPr>
            <a:r>
              <a:rPr sz="2200" spc="-25" dirty="0">
                <a:solidFill>
                  <a:srgbClr val="FFFFFF"/>
                </a:solidFill>
                <a:latin typeface="Carlito"/>
                <a:cs typeface="Carlito"/>
              </a:rPr>
              <a:t>Request</a:t>
            </a:r>
            <a:r>
              <a:rPr sz="2200" spc="-114" dirty="0">
                <a:solidFill>
                  <a:srgbClr val="FFFFFF"/>
                </a:solidFill>
                <a:latin typeface="Carlito"/>
                <a:cs typeface="Carlito"/>
              </a:rPr>
              <a:t> </a:t>
            </a:r>
            <a:r>
              <a:rPr sz="2200" spc="-5" dirty="0">
                <a:solidFill>
                  <a:srgbClr val="FFFFFF"/>
                </a:solidFill>
                <a:latin typeface="Carlito"/>
                <a:cs typeface="Carlito"/>
              </a:rPr>
              <a:t>Wikipedia</a:t>
            </a:r>
            <a:endParaRPr sz="2200">
              <a:latin typeface="Carlito"/>
              <a:cs typeface="Carlito"/>
            </a:endParaRPr>
          </a:p>
          <a:p>
            <a:pPr marL="13335" algn="ctr">
              <a:lnSpc>
                <a:spcPts val="2520"/>
              </a:lnSpc>
            </a:pPr>
            <a:r>
              <a:rPr sz="2200" spc="-25" dirty="0">
                <a:solidFill>
                  <a:srgbClr val="FFFFFF"/>
                </a:solidFill>
                <a:latin typeface="Carlito"/>
                <a:cs typeface="Carlito"/>
              </a:rPr>
              <a:t>html</a:t>
            </a:r>
            <a:endParaRPr sz="2200">
              <a:latin typeface="Carlito"/>
              <a:cs typeface="Carlito"/>
            </a:endParaRPr>
          </a:p>
        </p:txBody>
      </p:sp>
      <p:grpSp>
        <p:nvGrpSpPr>
          <p:cNvPr id="13" name="object 13"/>
          <p:cNvGrpSpPr/>
          <p:nvPr/>
        </p:nvGrpSpPr>
        <p:grpSpPr>
          <a:xfrm>
            <a:off x="5111496" y="2589276"/>
            <a:ext cx="2580640" cy="2318385"/>
            <a:chOff x="5111496" y="2589276"/>
            <a:chExt cx="2580640" cy="2318385"/>
          </a:xfrm>
          <a:solidFill>
            <a:srgbClr val="FF0000"/>
          </a:solidFill>
        </p:grpSpPr>
        <p:sp>
          <p:nvSpPr>
            <p:cNvPr id="14" name="object 14"/>
            <p:cNvSpPr/>
            <p:nvPr/>
          </p:nvSpPr>
          <p:spPr>
            <a:xfrm>
              <a:off x="5506212" y="2965704"/>
              <a:ext cx="304800" cy="1941576"/>
            </a:xfrm>
            <a:prstGeom prst="rect">
              <a:avLst/>
            </a:prstGeom>
            <a:grpFill/>
          </p:spPr>
          <p:txBody>
            <a:bodyPr wrap="square" lIns="0" tIns="0" rIns="0" bIns="0" rtlCol="0"/>
            <a:lstStyle/>
            <a:p>
              <a:endParaRPr/>
            </a:p>
          </p:txBody>
        </p:sp>
        <p:sp>
          <p:nvSpPr>
            <p:cNvPr id="15" name="object 15"/>
            <p:cNvSpPr/>
            <p:nvPr/>
          </p:nvSpPr>
          <p:spPr>
            <a:xfrm>
              <a:off x="5527548" y="2987040"/>
              <a:ext cx="225551" cy="1862327"/>
            </a:xfrm>
            <a:prstGeom prst="rect">
              <a:avLst/>
            </a:prstGeom>
            <a:grpFill/>
          </p:spPr>
          <p:txBody>
            <a:bodyPr wrap="square" lIns="0" tIns="0" rIns="0" bIns="0" rtlCol="0"/>
            <a:lstStyle/>
            <a:p>
              <a:endParaRPr/>
            </a:p>
          </p:txBody>
        </p:sp>
        <p:sp>
          <p:nvSpPr>
            <p:cNvPr id="16" name="object 16"/>
            <p:cNvSpPr/>
            <p:nvPr/>
          </p:nvSpPr>
          <p:spPr>
            <a:xfrm>
              <a:off x="5111496" y="2589276"/>
              <a:ext cx="2580131" cy="1580388"/>
            </a:xfrm>
            <a:prstGeom prst="rect">
              <a:avLst/>
            </a:prstGeom>
            <a:grpFill/>
          </p:spPr>
          <p:txBody>
            <a:bodyPr wrap="square" lIns="0" tIns="0" rIns="0" bIns="0" rtlCol="0"/>
            <a:lstStyle/>
            <a:p>
              <a:endParaRPr/>
            </a:p>
          </p:txBody>
        </p:sp>
        <p:sp>
          <p:nvSpPr>
            <p:cNvPr id="17" name="object 17"/>
            <p:cNvSpPr/>
            <p:nvPr/>
          </p:nvSpPr>
          <p:spPr>
            <a:xfrm>
              <a:off x="5334000" y="2913888"/>
              <a:ext cx="2135124" cy="981456"/>
            </a:xfrm>
            <a:prstGeom prst="rect">
              <a:avLst/>
            </a:prstGeom>
            <a:grpFill/>
          </p:spPr>
          <p:txBody>
            <a:bodyPr wrap="square" lIns="0" tIns="0" rIns="0" bIns="0" rtlCol="0"/>
            <a:lstStyle/>
            <a:p>
              <a:endParaRPr/>
            </a:p>
          </p:txBody>
        </p:sp>
        <p:sp>
          <p:nvSpPr>
            <p:cNvPr id="18" name="object 18"/>
            <p:cNvSpPr/>
            <p:nvPr/>
          </p:nvSpPr>
          <p:spPr>
            <a:xfrm>
              <a:off x="5132832" y="2610612"/>
              <a:ext cx="2500884" cy="1501139"/>
            </a:xfrm>
            <a:prstGeom prst="rect">
              <a:avLst/>
            </a:prstGeom>
            <a:grpFill/>
          </p:spPr>
          <p:txBody>
            <a:bodyPr wrap="square" lIns="0" tIns="0" rIns="0" bIns="0" rtlCol="0"/>
            <a:lstStyle/>
            <a:p>
              <a:endParaRPr/>
            </a:p>
          </p:txBody>
        </p:sp>
      </p:grpSp>
      <p:sp>
        <p:nvSpPr>
          <p:cNvPr id="19" name="object 19"/>
          <p:cNvSpPr txBox="1"/>
          <p:nvPr/>
        </p:nvSpPr>
        <p:spPr>
          <a:xfrm>
            <a:off x="5514594" y="2980689"/>
            <a:ext cx="1709420" cy="665480"/>
          </a:xfrm>
          <a:prstGeom prst="rect">
            <a:avLst/>
          </a:prstGeom>
        </p:spPr>
        <p:txBody>
          <a:bodyPr vert="horz" wrap="square" lIns="0" tIns="12065" rIns="0" bIns="0" rtlCol="0">
            <a:spAutoFit/>
          </a:bodyPr>
          <a:lstStyle/>
          <a:p>
            <a:pPr marL="73025">
              <a:lnSpc>
                <a:spcPts val="2520"/>
              </a:lnSpc>
              <a:spcBef>
                <a:spcPts val="95"/>
              </a:spcBef>
            </a:pPr>
            <a:r>
              <a:rPr sz="2200" spc="-15" dirty="0">
                <a:solidFill>
                  <a:srgbClr val="FFFFFF"/>
                </a:solidFill>
                <a:latin typeface="Carlito"/>
                <a:cs typeface="Carlito"/>
              </a:rPr>
              <a:t>BeautifulSoup</a:t>
            </a:r>
            <a:endParaRPr sz="2200">
              <a:latin typeface="Carlito"/>
              <a:cs typeface="Carlito"/>
            </a:endParaRPr>
          </a:p>
          <a:p>
            <a:pPr marL="12700">
              <a:lnSpc>
                <a:spcPts val="2520"/>
              </a:lnSpc>
            </a:pPr>
            <a:r>
              <a:rPr sz="2200" spc="-20" dirty="0">
                <a:solidFill>
                  <a:srgbClr val="FFFFFF"/>
                </a:solidFill>
                <a:latin typeface="Carlito"/>
                <a:cs typeface="Carlito"/>
              </a:rPr>
              <a:t>html5lib</a:t>
            </a:r>
            <a:r>
              <a:rPr sz="2200" spc="-105" dirty="0">
                <a:solidFill>
                  <a:srgbClr val="FFFFFF"/>
                </a:solidFill>
                <a:latin typeface="Carlito"/>
                <a:cs typeface="Carlito"/>
              </a:rPr>
              <a:t> </a:t>
            </a:r>
            <a:r>
              <a:rPr sz="2200" spc="-35" dirty="0">
                <a:solidFill>
                  <a:srgbClr val="FFFFFF"/>
                </a:solidFill>
                <a:latin typeface="Carlito"/>
                <a:cs typeface="Carlito"/>
              </a:rPr>
              <a:t>Parser</a:t>
            </a:r>
            <a:endParaRPr sz="2200">
              <a:latin typeface="Carlito"/>
              <a:cs typeface="Carlito"/>
            </a:endParaRPr>
          </a:p>
        </p:txBody>
      </p:sp>
      <p:grpSp>
        <p:nvGrpSpPr>
          <p:cNvPr id="20" name="object 20"/>
          <p:cNvGrpSpPr/>
          <p:nvPr/>
        </p:nvGrpSpPr>
        <p:grpSpPr>
          <a:xfrm>
            <a:off x="5111496" y="4465320"/>
            <a:ext cx="3906520" cy="1580515"/>
            <a:chOff x="5111496" y="4465320"/>
            <a:chExt cx="3906520" cy="1580515"/>
          </a:xfrm>
          <a:solidFill>
            <a:srgbClr val="FF0000"/>
          </a:solidFill>
        </p:grpSpPr>
        <p:sp>
          <p:nvSpPr>
            <p:cNvPr id="21" name="object 21"/>
            <p:cNvSpPr/>
            <p:nvPr/>
          </p:nvSpPr>
          <p:spPr>
            <a:xfrm>
              <a:off x="5625084" y="4721352"/>
              <a:ext cx="3392423" cy="304800"/>
            </a:xfrm>
            <a:prstGeom prst="rect">
              <a:avLst/>
            </a:prstGeom>
            <a:grpFill/>
          </p:spPr>
          <p:txBody>
            <a:bodyPr wrap="square" lIns="0" tIns="0" rIns="0" bIns="0" rtlCol="0"/>
            <a:lstStyle/>
            <a:p>
              <a:endParaRPr/>
            </a:p>
          </p:txBody>
        </p:sp>
        <p:sp>
          <p:nvSpPr>
            <p:cNvPr id="22" name="object 22"/>
            <p:cNvSpPr/>
            <p:nvPr/>
          </p:nvSpPr>
          <p:spPr>
            <a:xfrm>
              <a:off x="5646420" y="4742688"/>
              <a:ext cx="3313176" cy="225551"/>
            </a:xfrm>
            <a:prstGeom prst="rect">
              <a:avLst/>
            </a:prstGeom>
            <a:grpFill/>
          </p:spPr>
          <p:txBody>
            <a:bodyPr wrap="square" lIns="0" tIns="0" rIns="0" bIns="0" rtlCol="0"/>
            <a:lstStyle/>
            <a:p>
              <a:endParaRPr/>
            </a:p>
          </p:txBody>
        </p:sp>
        <p:sp>
          <p:nvSpPr>
            <p:cNvPr id="23" name="object 23"/>
            <p:cNvSpPr/>
            <p:nvPr/>
          </p:nvSpPr>
          <p:spPr>
            <a:xfrm>
              <a:off x="5111496" y="4465320"/>
              <a:ext cx="2580131" cy="1580388"/>
            </a:xfrm>
            <a:prstGeom prst="rect">
              <a:avLst/>
            </a:prstGeom>
            <a:grpFill/>
          </p:spPr>
          <p:txBody>
            <a:bodyPr wrap="square" lIns="0" tIns="0" rIns="0" bIns="0" rtlCol="0"/>
            <a:lstStyle/>
            <a:p>
              <a:endParaRPr/>
            </a:p>
          </p:txBody>
        </p:sp>
        <p:sp>
          <p:nvSpPr>
            <p:cNvPr id="24" name="object 24"/>
            <p:cNvSpPr/>
            <p:nvPr/>
          </p:nvSpPr>
          <p:spPr>
            <a:xfrm>
              <a:off x="5289804" y="4789932"/>
              <a:ext cx="2287524" cy="981456"/>
            </a:xfrm>
            <a:prstGeom prst="rect">
              <a:avLst/>
            </a:prstGeom>
            <a:grpFill/>
          </p:spPr>
          <p:txBody>
            <a:bodyPr wrap="square" lIns="0" tIns="0" rIns="0" bIns="0" rtlCol="0"/>
            <a:lstStyle/>
            <a:p>
              <a:endParaRPr/>
            </a:p>
          </p:txBody>
        </p:sp>
        <p:sp>
          <p:nvSpPr>
            <p:cNvPr id="25" name="object 25"/>
            <p:cNvSpPr/>
            <p:nvPr/>
          </p:nvSpPr>
          <p:spPr>
            <a:xfrm>
              <a:off x="5132832" y="4486656"/>
              <a:ext cx="2500884" cy="1501140"/>
            </a:xfrm>
            <a:prstGeom prst="rect">
              <a:avLst/>
            </a:prstGeom>
            <a:grpFill/>
          </p:spPr>
          <p:txBody>
            <a:bodyPr wrap="square" lIns="0" tIns="0" rIns="0" bIns="0" rtlCol="0"/>
            <a:lstStyle/>
            <a:p>
              <a:endParaRPr/>
            </a:p>
          </p:txBody>
        </p:sp>
      </p:grpSp>
      <p:sp>
        <p:nvSpPr>
          <p:cNvPr id="26" name="object 26"/>
          <p:cNvSpPr txBox="1"/>
          <p:nvPr/>
        </p:nvSpPr>
        <p:spPr>
          <a:xfrm>
            <a:off x="5470016" y="4854321"/>
            <a:ext cx="1802130" cy="668655"/>
          </a:xfrm>
          <a:prstGeom prst="rect">
            <a:avLst/>
          </a:prstGeom>
        </p:spPr>
        <p:txBody>
          <a:bodyPr vert="horz" wrap="square" lIns="0" tIns="44450" rIns="0" bIns="0" rtlCol="0">
            <a:spAutoFit/>
          </a:bodyPr>
          <a:lstStyle/>
          <a:p>
            <a:pPr marL="334010" marR="5080" indent="-321945">
              <a:lnSpc>
                <a:spcPts val="2430"/>
              </a:lnSpc>
              <a:spcBef>
                <a:spcPts val="350"/>
              </a:spcBef>
            </a:pPr>
            <a:r>
              <a:rPr sz="2200" spc="-15" dirty="0">
                <a:solidFill>
                  <a:srgbClr val="FFFFFF"/>
                </a:solidFill>
                <a:latin typeface="Carlito"/>
                <a:cs typeface="Carlito"/>
              </a:rPr>
              <a:t>Find </a:t>
            </a:r>
            <a:r>
              <a:rPr sz="2200" spc="-5" dirty="0">
                <a:solidFill>
                  <a:srgbClr val="FFFFFF"/>
                </a:solidFill>
                <a:latin typeface="Carlito"/>
                <a:cs typeface="Carlito"/>
              </a:rPr>
              <a:t>launch</a:t>
            </a:r>
            <a:r>
              <a:rPr sz="2200" spc="-145" dirty="0">
                <a:solidFill>
                  <a:srgbClr val="FFFFFF"/>
                </a:solidFill>
                <a:latin typeface="Carlito"/>
                <a:cs typeface="Carlito"/>
              </a:rPr>
              <a:t> </a:t>
            </a:r>
            <a:r>
              <a:rPr sz="2200" spc="-40" dirty="0">
                <a:solidFill>
                  <a:srgbClr val="FFFFFF"/>
                </a:solidFill>
                <a:latin typeface="Carlito"/>
                <a:cs typeface="Carlito"/>
              </a:rPr>
              <a:t>info  </a:t>
            </a:r>
            <a:r>
              <a:rPr sz="2200" spc="-25" dirty="0">
                <a:solidFill>
                  <a:srgbClr val="FFFFFF"/>
                </a:solidFill>
                <a:latin typeface="Carlito"/>
                <a:cs typeface="Carlito"/>
              </a:rPr>
              <a:t>html</a:t>
            </a:r>
            <a:r>
              <a:rPr sz="2200" spc="-70" dirty="0">
                <a:solidFill>
                  <a:srgbClr val="FFFFFF"/>
                </a:solidFill>
                <a:latin typeface="Carlito"/>
                <a:cs typeface="Carlito"/>
              </a:rPr>
              <a:t> </a:t>
            </a:r>
            <a:r>
              <a:rPr sz="2200" spc="-20" dirty="0">
                <a:solidFill>
                  <a:srgbClr val="FFFFFF"/>
                </a:solidFill>
                <a:latin typeface="Carlito"/>
                <a:cs typeface="Carlito"/>
              </a:rPr>
              <a:t>table</a:t>
            </a:r>
            <a:endParaRPr sz="2200">
              <a:latin typeface="Carlito"/>
              <a:cs typeface="Carlito"/>
            </a:endParaRPr>
          </a:p>
        </p:txBody>
      </p:sp>
      <p:grpSp>
        <p:nvGrpSpPr>
          <p:cNvPr id="27" name="object 27"/>
          <p:cNvGrpSpPr/>
          <p:nvPr/>
        </p:nvGrpSpPr>
        <p:grpSpPr>
          <a:xfrm>
            <a:off x="8438388" y="2965704"/>
            <a:ext cx="2580640" cy="3080385"/>
            <a:chOff x="8438388" y="2965704"/>
            <a:chExt cx="2580640" cy="3080385"/>
          </a:xfrm>
          <a:solidFill>
            <a:srgbClr val="FF0000"/>
          </a:solidFill>
        </p:grpSpPr>
        <p:sp>
          <p:nvSpPr>
            <p:cNvPr id="28" name="object 28"/>
            <p:cNvSpPr/>
            <p:nvPr/>
          </p:nvSpPr>
          <p:spPr>
            <a:xfrm>
              <a:off x="8833104" y="2965704"/>
              <a:ext cx="304800" cy="1941576"/>
            </a:xfrm>
            <a:prstGeom prst="rect">
              <a:avLst/>
            </a:prstGeom>
            <a:grpFill/>
          </p:spPr>
          <p:txBody>
            <a:bodyPr wrap="square" lIns="0" tIns="0" rIns="0" bIns="0" rtlCol="0"/>
            <a:lstStyle/>
            <a:p>
              <a:endParaRPr/>
            </a:p>
          </p:txBody>
        </p:sp>
        <p:sp>
          <p:nvSpPr>
            <p:cNvPr id="29" name="object 29"/>
            <p:cNvSpPr/>
            <p:nvPr/>
          </p:nvSpPr>
          <p:spPr>
            <a:xfrm>
              <a:off x="8854440" y="2987040"/>
              <a:ext cx="225551" cy="1862327"/>
            </a:xfrm>
            <a:prstGeom prst="rect">
              <a:avLst/>
            </a:prstGeom>
            <a:grpFill/>
          </p:spPr>
          <p:txBody>
            <a:bodyPr wrap="square" lIns="0" tIns="0" rIns="0" bIns="0" rtlCol="0"/>
            <a:lstStyle/>
            <a:p>
              <a:endParaRPr/>
            </a:p>
          </p:txBody>
        </p:sp>
        <p:sp>
          <p:nvSpPr>
            <p:cNvPr id="30" name="object 30"/>
            <p:cNvSpPr/>
            <p:nvPr/>
          </p:nvSpPr>
          <p:spPr>
            <a:xfrm>
              <a:off x="8438388" y="4465320"/>
              <a:ext cx="2580131" cy="1580388"/>
            </a:xfrm>
            <a:prstGeom prst="rect">
              <a:avLst/>
            </a:prstGeom>
            <a:grpFill/>
          </p:spPr>
          <p:txBody>
            <a:bodyPr wrap="square" lIns="0" tIns="0" rIns="0" bIns="0" rtlCol="0"/>
            <a:lstStyle/>
            <a:p>
              <a:endParaRPr/>
            </a:p>
          </p:txBody>
        </p:sp>
        <p:sp>
          <p:nvSpPr>
            <p:cNvPr id="31" name="object 31"/>
            <p:cNvSpPr/>
            <p:nvPr/>
          </p:nvSpPr>
          <p:spPr>
            <a:xfrm>
              <a:off x="8546592" y="4943855"/>
              <a:ext cx="2363724" cy="673607"/>
            </a:xfrm>
            <a:prstGeom prst="rect">
              <a:avLst/>
            </a:prstGeom>
            <a:grpFill/>
          </p:spPr>
          <p:txBody>
            <a:bodyPr wrap="square" lIns="0" tIns="0" rIns="0" bIns="0" rtlCol="0"/>
            <a:lstStyle/>
            <a:p>
              <a:endParaRPr/>
            </a:p>
          </p:txBody>
        </p:sp>
        <p:sp>
          <p:nvSpPr>
            <p:cNvPr id="32" name="object 32"/>
            <p:cNvSpPr/>
            <p:nvPr/>
          </p:nvSpPr>
          <p:spPr>
            <a:xfrm>
              <a:off x="8459724" y="4486656"/>
              <a:ext cx="2500883" cy="1501140"/>
            </a:xfrm>
            <a:prstGeom prst="rect">
              <a:avLst/>
            </a:prstGeom>
            <a:grpFill/>
          </p:spPr>
          <p:txBody>
            <a:bodyPr wrap="square" lIns="0" tIns="0" rIns="0" bIns="0" rtlCol="0"/>
            <a:lstStyle/>
            <a:p>
              <a:endParaRPr/>
            </a:p>
          </p:txBody>
        </p:sp>
      </p:grpSp>
      <p:sp>
        <p:nvSpPr>
          <p:cNvPr id="33" name="object 33"/>
          <p:cNvSpPr txBox="1"/>
          <p:nvPr/>
        </p:nvSpPr>
        <p:spPr>
          <a:xfrm>
            <a:off x="8727440" y="5007990"/>
            <a:ext cx="1943735" cy="360680"/>
          </a:xfrm>
          <a:prstGeom prst="rect">
            <a:avLst/>
          </a:prstGeom>
        </p:spPr>
        <p:txBody>
          <a:bodyPr vert="horz" wrap="square" lIns="0" tIns="12065" rIns="0" bIns="0" rtlCol="0">
            <a:spAutoFit/>
          </a:bodyPr>
          <a:lstStyle/>
          <a:p>
            <a:pPr marL="12700">
              <a:lnSpc>
                <a:spcPct val="100000"/>
              </a:lnSpc>
              <a:spcBef>
                <a:spcPts val="95"/>
              </a:spcBef>
            </a:pPr>
            <a:r>
              <a:rPr sz="2200" spc="-40" dirty="0">
                <a:solidFill>
                  <a:srgbClr val="FFFFFF"/>
                </a:solidFill>
                <a:latin typeface="Carlito"/>
                <a:cs typeface="Carlito"/>
              </a:rPr>
              <a:t>Create</a:t>
            </a:r>
            <a:r>
              <a:rPr sz="2200" spc="-70" dirty="0">
                <a:solidFill>
                  <a:srgbClr val="FFFFFF"/>
                </a:solidFill>
                <a:latin typeface="Carlito"/>
                <a:cs typeface="Carlito"/>
              </a:rPr>
              <a:t> </a:t>
            </a:r>
            <a:r>
              <a:rPr sz="2200" spc="-10" dirty="0">
                <a:solidFill>
                  <a:srgbClr val="FFFFFF"/>
                </a:solidFill>
                <a:latin typeface="Carlito"/>
                <a:cs typeface="Carlito"/>
              </a:rPr>
              <a:t>dictionary</a:t>
            </a:r>
            <a:endParaRPr sz="2200">
              <a:latin typeface="Carlito"/>
              <a:cs typeface="Carlito"/>
            </a:endParaRPr>
          </a:p>
        </p:txBody>
      </p:sp>
      <p:grpSp>
        <p:nvGrpSpPr>
          <p:cNvPr id="34" name="object 34"/>
          <p:cNvGrpSpPr/>
          <p:nvPr/>
        </p:nvGrpSpPr>
        <p:grpSpPr>
          <a:xfrm>
            <a:off x="8438388" y="1089660"/>
            <a:ext cx="2580640" cy="3112135"/>
            <a:chOff x="8438388" y="1089660"/>
            <a:chExt cx="2580640" cy="3112135"/>
          </a:xfrm>
          <a:solidFill>
            <a:srgbClr val="FF0000"/>
          </a:solidFill>
        </p:grpSpPr>
        <p:sp>
          <p:nvSpPr>
            <p:cNvPr id="35" name="object 35"/>
            <p:cNvSpPr/>
            <p:nvPr/>
          </p:nvSpPr>
          <p:spPr>
            <a:xfrm>
              <a:off x="8833104" y="1089660"/>
              <a:ext cx="304800" cy="1941576"/>
            </a:xfrm>
            <a:prstGeom prst="rect">
              <a:avLst/>
            </a:prstGeom>
            <a:grpFill/>
          </p:spPr>
          <p:txBody>
            <a:bodyPr wrap="square" lIns="0" tIns="0" rIns="0" bIns="0" rtlCol="0"/>
            <a:lstStyle/>
            <a:p>
              <a:endParaRPr/>
            </a:p>
          </p:txBody>
        </p:sp>
        <p:sp>
          <p:nvSpPr>
            <p:cNvPr id="36" name="object 36"/>
            <p:cNvSpPr/>
            <p:nvPr/>
          </p:nvSpPr>
          <p:spPr>
            <a:xfrm>
              <a:off x="8854440" y="1110996"/>
              <a:ext cx="225551" cy="1862327"/>
            </a:xfrm>
            <a:prstGeom prst="rect">
              <a:avLst/>
            </a:prstGeom>
            <a:grpFill/>
          </p:spPr>
          <p:txBody>
            <a:bodyPr wrap="square" lIns="0" tIns="0" rIns="0" bIns="0" rtlCol="0"/>
            <a:lstStyle/>
            <a:p>
              <a:endParaRPr/>
            </a:p>
          </p:txBody>
        </p:sp>
        <p:sp>
          <p:nvSpPr>
            <p:cNvPr id="37" name="object 37"/>
            <p:cNvSpPr/>
            <p:nvPr/>
          </p:nvSpPr>
          <p:spPr>
            <a:xfrm>
              <a:off x="8438388" y="2589276"/>
              <a:ext cx="2580131" cy="1580388"/>
            </a:xfrm>
            <a:prstGeom prst="rect">
              <a:avLst/>
            </a:prstGeom>
            <a:grpFill/>
          </p:spPr>
          <p:txBody>
            <a:bodyPr wrap="square" lIns="0" tIns="0" rIns="0" bIns="0" rtlCol="0"/>
            <a:lstStyle/>
            <a:p>
              <a:endParaRPr/>
            </a:p>
          </p:txBody>
        </p:sp>
        <p:sp>
          <p:nvSpPr>
            <p:cNvPr id="38" name="object 38"/>
            <p:cNvSpPr/>
            <p:nvPr/>
          </p:nvSpPr>
          <p:spPr>
            <a:xfrm>
              <a:off x="8659368" y="2606040"/>
              <a:ext cx="2203704" cy="1595628"/>
            </a:xfrm>
            <a:prstGeom prst="rect">
              <a:avLst/>
            </a:prstGeom>
            <a:grpFill/>
          </p:spPr>
          <p:txBody>
            <a:bodyPr wrap="square" lIns="0" tIns="0" rIns="0" bIns="0" rtlCol="0"/>
            <a:lstStyle/>
            <a:p>
              <a:endParaRPr/>
            </a:p>
          </p:txBody>
        </p:sp>
        <p:sp>
          <p:nvSpPr>
            <p:cNvPr id="39" name="object 39"/>
            <p:cNvSpPr/>
            <p:nvPr/>
          </p:nvSpPr>
          <p:spPr>
            <a:xfrm>
              <a:off x="8459724" y="2610612"/>
              <a:ext cx="2500883" cy="1501139"/>
            </a:xfrm>
            <a:prstGeom prst="rect">
              <a:avLst/>
            </a:prstGeom>
            <a:grpFill/>
          </p:spPr>
          <p:txBody>
            <a:bodyPr wrap="square" lIns="0" tIns="0" rIns="0" bIns="0" rtlCol="0"/>
            <a:lstStyle/>
            <a:p>
              <a:endParaRPr/>
            </a:p>
          </p:txBody>
        </p:sp>
      </p:grpSp>
      <p:sp>
        <p:nvSpPr>
          <p:cNvPr id="40" name="object 40"/>
          <p:cNvSpPr txBox="1"/>
          <p:nvPr/>
        </p:nvSpPr>
        <p:spPr>
          <a:xfrm>
            <a:off x="8840216" y="2670810"/>
            <a:ext cx="1708150" cy="1282065"/>
          </a:xfrm>
          <a:prstGeom prst="rect">
            <a:avLst/>
          </a:prstGeom>
        </p:spPr>
        <p:txBody>
          <a:bodyPr vert="horz" wrap="square" lIns="0" tIns="40005" rIns="0" bIns="0" rtlCol="0">
            <a:spAutoFit/>
          </a:bodyPr>
          <a:lstStyle/>
          <a:p>
            <a:pPr marL="12700" marR="5080" algn="ctr">
              <a:lnSpc>
                <a:spcPct val="91600"/>
              </a:lnSpc>
              <a:spcBef>
                <a:spcPts val="315"/>
              </a:spcBef>
            </a:pPr>
            <a:r>
              <a:rPr sz="2200" spc="-45" dirty="0">
                <a:solidFill>
                  <a:srgbClr val="FFFFFF"/>
                </a:solidFill>
                <a:latin typeface="Carlito"/>
                <a:cs typeface="Carlito"/>
              </a:rPr>
              <a:t>Iterate</a:t>
            </a:r>
            <a:r>
              <a:rPr sz="2200" spc="-135" dirty="0">
                <a:solidFill>
                  <a:srgbClr val="FFFFFF"/>
                </a:solidFill>
                <a:latin typeface="Carlito"/>
                <a:cs typeface="Carlito"/>
              </a:rPr>
              <a:t> </a:t>
            </a:r>
            <a:r>
              <a:rPr sz="2200" spc="-20" dirty="0">
                <a:solidFill>
                  <a:srgbClr val="FFFFFF"/>
                </a:solidFill>
                <a:latin typeface="Carlito"/>
                <a:cs typeface="Carlito"/>
              </a:rPr>
              <a:t>through  table </a:t>
            </a:r>
            <a:r>
              <a:rPr sz="2200" spc="-5" dirty="0">
                <a:solidFill>
                  <a:srgbClr val="FFFFFF"/>
                </a:solidFill>
                <a:latin typeface="Carlito"/>
                <a:cs typeface="Carlito"/>
              </a:rPr>
              <a:t>cells </a:t>
            </a:r>
            <a:r>
              <a:rPr sz="2200" spc="-30" dirty="0">
                <a:solidFill>
                  <a:srgbClr val="FFFFFF"/>
                </a:solidFill>
                <a:latin typeface="Carlito"/>
                <a:cs typeface="Carlito"/>
              </a:rPr>
              <a:t>to  extract </a:t>
            </a:r>
            <a:r>
              <a:rPr sz="2200" spc="-35" dirty="0">
                <a:solidFill>
                  <a:srgbClr val="FFFFFF"/>
                </a:solidFill>
                <a:latin typeface="Carlito"/>
                <a:cs typeface="Carlito"/>
              </a:rPr>
              <a:t>data </a:t>
            </a:r>
            <a:r>
              <a:rPr sz="2200" spc="-30" dirty="0">
                <a:solidFill>
                  <a:srgbClr val="FFFFFF"/>
                </a:solidFill>
                <a:latin typeface="Carlito"/>
                <a:cs typeface="Carlito"/>
              </a:rPr>
              <a:t>to  </a:t>
            </a:r>
            <a:r>
              <a:rPr sz="2200" spc="-10" dirty="0">
                <a:solidFill>
                  <a:srgbClr val="FFFFFF"/>
                </a:solidFill>
                <a:latin typeface="Carlito"/>
                <a:cs typeface="Carlito"/>
              </a:rPr>
              <a:t>dictionary</a:t>
            </a:r>
            <a:endParaRPr sz="2200" dirty="0">
              <a:latin typeface="Carlito"/>
              <a:cs typeface="Carlito"/>
            </a:endParaRPr>
          </a:p>
        </p:txBody>
      </p:sp>
      <p:grpSp>
        <p:nvGrpSpPr>
          <p:cNvPr id="41" name="object 41"/>
          <p:cNvGrpSpPr/>
          <p:nvPr/>
        </p:nvGrpSpPr>
        <p:grpSpPr>
          <a:xfrm>
            <a:off x="8438388" y="713231"/>
            <a:ext cx="2580640" cy="1580515"/>
            <a:chOff x="8438388" y="713231"/>
            <a:chExt cx="2580640" cy="1580515"/>
          </a:xfrm>
          <a:solidFill>
            <a:srgbClr val="FF0000"/>
          </a:solidFill>
        </p:grpSpPr>
        <p:sp>
          <p:nvSpPr>
            <p:cNvPr id="42" name="object 42"/>
            <p:cNvSpPr/>
            <p:nvPr/>
          </p:nvSpPr>
          <p:spPr>
            <a:xfrm>
              <a:off x="8438388" y="713231"/>
              <a:ext cx="2580131" cy="1580388"/>
            </a:xfrm>
            <a:prstGeom prst="rect">
              <a:avLst/>
            </a:prstGeom>
            <a:grpFill/>
          </p:spPr>
          <p:txBody>
            <a:bodyPr wrap="square" lIns="0" tIns="0" rIns="0" bIns="0" rtlCol="0"/>
            <a:lstStyle/>
            <a:p>
              <a:endParaRPr/>
            </a:p>
          </p:txBody>
        </p:sp>
        <p:sp>
          <p:nvSpPr>
            <p:cNvPr id="43" name="object 43"/>
            <p:cNvSpPr/>
            <p:nvPr/>
          </p:nvSpPr>
          <p:spPr>
            <a:xfrm>
              <a:off x="8525256" y="1037843"/>
              <a:ext cx="2468879" cy="981455"/>
            </a:xfrm>
            <a:prstGeom prst="rect">
              <a:avLst/>
            </a:prstGeom>
            <a:grpFill/>
          </p:spPr>
          <p:txBody>
            <a:bodyPr wrap="square" lIns="0" tIns="0" rIns="0" bIns="0" rtlCol="0"/>
            <a:lstStyle/>
            <a:p>
              <a:endParaRPr/>
            </a:p>
          </p:txBody>
        </p:sp>
        <p:sp>
          <p:nvSpPr>
            <p:cNvPr id="44" name="object 44"/>
            <p:cNvSpPr/>
            <p:nvPr/>
          </p:nvSpPr>
          <p:spPr>
            <a:xfrm>
              <a:off x="8459724" y="734567"/>
              <a:ext cx="2500883" cy="1501139"/>
            </a:xfrm>
            <a:prstGeom prst="rect">
              <a:avLst/>
            </a:prstGeom>
            <a:grpFill/>
          </p:spPr>
          <p:txBody>
            <a:bodyPr wrap="square" lIns="0" tIns="0" rIns="0" bIns="0" rtlCol="0"/>
            <a:lstStyle/>
            <a:p>
              <a:endParaRPr/>
            </a:p>
          </p:txBody>
        </p:sp>
      </p:grpSp>
      <p:sp>
        <p:nvSpPr>
          <p:cNvPr id="45" name="object 45"/>
          <p:cNvSpPr txBox="1"/>
          <p:nvPr/>
        </p:nvSpPr>
        <p:spPr>
          <a:xfrm>
            <a:off x="8706104" y="1101090"/>
            <a:ext cx="1983105" cy="668020"/>
          </a:xfrm>
          <a:prstGeom prst="rect">
            <a:avLst/>
          </a:prstGeom>
        </p:spPr>
        <p:txBody>
          <a:bodyPr vert="horz" wrap="square" lIns="0" tIns="45719" rIns="0" bIns="0" rtlCol="0">
            <a:spAutoFit/>
          </a:bodyPr>
          <a:lstStyle/>
          <a:p>
            <a:pPr marL="384175" marR="5080" indent="-372110">
              <a:lnSpc>
                <a:spcPts val="2420"/>
              </a:lnSpc>
              <a:spcBef>
                <a:spcPts val="359"/>
              </a:spcBef>
            </a:pPr>
            <a:r>
              <a:rPr sz="2200" spc="-20" dirty="0">
                <a:solidFill>
                  <a:srgbClr val="FFFFFF"/>
                </a:solidFill>
                <a:latin typeface="Carlito"/>
                <a:cs typeface="Carlito"/>
              </a:rPr>
              <a:t>Cast </a:t>
            </a:r>
            <a:r>
              <a:rPr sz="2200" spc="-5" dirty="0">
                <a:solidFill>
                  <a:srgbClr val="FFFFFF"/>
                </a:solidFill>
                <a:latin typeface="Carlito"/>
                <a:cs typeface="Carlito"/>
              </a:rPr>
              <a:t>dictionary</a:t>
            </a:r>
            <a:r>
              <a:rPr sz="2200" spc="-135" dirty="0">
                <a:solidFill>
                  <a:srgbClr val="FFFFFF"/>
                </a:solidFill>
                <a:latin typeface="Carlito"/>
                <a:cs typeface="Carlito"/>
              </a:rPr>
              <a:t> </a:t>
            </a:r>
            <a:r>
              <a:rPr sz="2200" spc="-60" dirty="0">
                <a:solidFill>
                  <a:srgbClr val="FFFFFF"/>
                </a:solidFill>
                <a:latin typeface="Carlito"/>
                <a:cs typeface="Carlito"/>
              </a:rPr>
              <a:t>to  </a:t>
            </a:r>
            <a:r>
              <a:rPr sz="2200" spc="-30" dirty="0">
                <a:solidFill>
                  <a:srgbClr val="FFFFFF"/>
                </a:solidFill>
                <a:latin typeface="Carlito"/>
                <a:cs typeface="Carlito"/>
              </a:rPr>
              <a:t>DataFrame</a:t>
            </a:r>
            <a:endParaRPr sz="2200">
              <a:latin typeface="Carlito"/>
              <a:cs typeface="Carlito"/>
            </a:endParaRPr>
          </a:p>
        </p:txBody>
      </p:sp>
      <p:sp>
        <p:nvSpPr>
          <p:cNvPr id="46" name="object 46"/>
          <p:cNvSpPr txBox="1"/>
          <p:nvPr/>
        </p:nvSpPr>
        <p:spPr>
          <a:xfrm>
            <a:off x="535635" y="4465320"/>
            <a:ext cx="1140765" cy="243656"/>
          </a:xfrm>
          <a:prstGeom prst="rect">
            <a:avLst/>
          </a:prstGeom>
        </p:spPr>
        <p:txBody>
          <a:bodyPr vert="horz" wrap="square" lIns="0" tIns="12700" rIns="0" bIns="0" rtlCol="0">
            <a:spAutoFit/>
          </a:bodyPr>
          <a:lstStyle/>
          <a:p>
            <a:pPr marL="12700">
              <a:lnSpc>
                <a:spcPct val="100000"/>
              </a:lnSpc>
              <a:spcBef>
                <a:spcPts val="100"/>
              </a:spcBef>
            </a:pPr>
            <a:r>
              <a:rPr sz="1500" u="sng" spc="-5" dirty="0">
                <a:solidFill>
                  <a:srgbClr val="FFFFFF"/>
                </a:solidFill>
                <a:uFill>
                  <a:solidFill>
                    <a:srgbClr val="FFFFFF"/>
                  </a:solidFill>
                </a:uFill>
                <a:latin typeface="Carlito"/>
                <a:cs typeface="Carlito"/>
              </a:rPr>
              <a:t>GitHub</a:t>
            </a:r>
            <a:r>
              <a:rPr sz="1500" u="sng" spc="-155" dirty="0">
                <a:solidFill>
                  <a:srgbClr val="FFFFFF"/>
                </a:solidFill>
                <a:uFill>
                  <a:solidFill>
                    <a:srgbClr val="FFFFFF"/>
                  </a:solidFill>
                </a:uFill>
                <a:latin typeface="Carlito"/>
                <a:cs typeface="Carlito"/>
              </a:rPr>
              <a:t> </a:t>
            </a:r>
            <a:r>
              <a:rPr sz="1500" u="sng" dirty="0">
                <a:solidFill>
                  <a:srgbClr val="FFFFFF"/>
                </a:solidFill>
                <a:uFill>
                  <a:solidFill>
                    <a:srgbClr val="FFFFFF"/>
                  </a:solidFill>
                </a:uFill>
                <a:latin typeface="Carlito"/>
                <a:cs typeface="Carlito"/>
              </a:rPr>
              <a:t>url:</a:t>
            </a:r>
            <a:endParaRPr sz="1500" dirty="0">
              <a:latin typeface="Carlito"/>
              <a:cs typeface="Carlito"/>
            </a:endParaRPr>
          </a:p>
        </p:txBody>
      </p:sp>
      <p:sp>
        <p:nvSpPr>
          <p:cNvPr id="47" name="object 47"/>
          <p:cNvSpPr txBox="1"/>
          <p:nvPr/>
        </p:nvSpPr>
        <p:spPr>
          <a:xfrm>
            <a:off x="197604" y="4777027"/>
            <a:ext cx="3583439" cy="866904"/>
          </a:xfrm>
          <a:prstGeom prst="rect">
            <a:avLst/>
          </a:prstGeom>
        </p:spPr>
        <p:txBody>
          <a:bodyPr vert="horz" wrap="square" lIns="0" tIns="35560" rIns="0" bIns="0" rtlCol="0">
            <a:spAutoFit/>
          </a:bodyPr>
          <a:lstStyle/>
          <a:p>
            <a:pPr marL="12700" marR="5080">
              <a:lnSpc>
                <a:spcPct val="90000"/>
              </a:lnSpc>
              <a:spcBef>
                <a:spcPts val="280"/>
              </a:spcBef>
            </a:pPr>
            <a:r>
              <a:rPr lang="en-IN" sz="1500" dirty="0">
                <a:latin typeface="Carlito"/>
                <a:cs typeface="Carlito"/>
                <a:hlinkClick r:id="rId2"/>
              </a:rPr>
              <a:t>https://github.com/coderRohan123/IBM-DATASCIENCE-PROFESSIONAL-CERTIFICATE/blob/main/capstone/1.2labs-webscraping.ipynb</a:t>
            </a:r>
            <a:endParaRPr lang="en-IN" sz="1500" dirty="0">
              <a:latin typeface="Carlito"/>
              <a:cs typeface="Carlito"/>
            </a:endParaRPr>
          </a:p>
        </p:txBody>
      </p:sp>
    </p:spTree>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apgemini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
        <a:dk1>
          <a:srgbClr val="000000"/>
        </a:dk1>
        <a:lt1>
          <a:srgbClr val="FFFFFF"/>
        </a:lt1>
        <a:dk2>
          <a:srgbClr val="2B0A3D"/>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ppt-Capgemini_MasterTemplateCustomcolors.potx" id="{825B9D35-2592-4CA9-BA23-58B006335B2A}" vid="{B094C477-C962-4A54-95AE-F74EAD58A671}"/>
    </a:ext>
  </a:extLst>
</a:theme>
</file>

<file path=ppt/theme/theme5.xml><?xml version="1.0" encoding="utf-8"?>
<a:theme xmlns:a="http://schemas.openxmlformats.org/drawingml/2006/main" name="1_Capgemini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
        <a:dk1>
          <a:srgbClr val="000000"/>
        </a:dk1>
        <a:lt1>
          <a:srgbClr val="FFFFFF"/>
        </a:lt1>
        <a:dk2>
          <a:srgbClr val="2B0A3D"/>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ppt-Capgemini_MasterTemplateCustomcolors.potx" id="{825B9D35-2592-4CA9-BA23-58B006335B2A}" vid="{B094C477-C962-4A54-95AE-F74EAD58A671}"/>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313</TotalTime>
  <Words>2491</Words>
  <Application>Microsoft Office PowerPoint</Application>
  <PresentationFormat>Widescreen</PresentationFormat>
  <Paragraphs>281</Paragraphs>
  <Slides>49</Slides>
  <Notes>1</Notes>
  <HiddenSlides>0</HiddenSlides>
  <MMClips>0</MMClips>
  <ScaleCrop>false</ScaleCrop>
  <HeadingPairs>
    <vt:vector size="6" baseType="variant">
      <vt:variant>
        <vt:lpstr>Fonts Used</vt:lpstr>
      </vt:variant>
      <vt:variant>
        <vt:i4>16</vt:i4>
      </vt:variant>
      <vt:variant>
        <vt:lpstr>Theme</vt:lpstr>
      </vt:variant>
      <vt:variant>
        <vt:i4>5</vt:i4>
      </vt:variant>
      <vt:variant>
        <vt:lpstr>Slide Titles</vt:lpstr>
      </vt:variant>
      <vt:variant>
        <vt:i4>49</vt:i4>
      </vt:variant>
    </vt:vector>
  </HeadingPairs>
  <TitlesOfParts>
    <vt:vector size="70" baseType="lpstr">
      <vt:lpstr>Abadi</vt:lpstr>
      <vt:lpstr>Arial</vt:lpstr>
      <vt:lpstr>Bodoni MT Black</vt:lpstr>
      <vt:lpstr>Calibri</vt:lpstr>
      <vt:lpstr>Calibri Light</vt:lpstr>
      <vt:lpstr>Cambria</vt:lpstr>
      <vt:lpstr>Carlito</vt:lpstr>
      <vt:lpstr>Century Gothic</vt:lpstr>
      <vt:lpstr>IBM Plex Mono SemiBold</vt:lpstr>
      <vt:lpstr>SF Pro</vt:lpstr>
      <vt:lpstr>Ubuntu</vt:lpstr>
      <vt:lpstr>Ubuntu Light</vt:lpstr>
      <vt:lpstr>Ubuntu Medium</vt:lpstr>
      <vt:lpstr>Verdana</vt:lpstr>
      <vt:lpstr>Wingdings</vt:lpstr>
      <vt:lpstr>Wingdings 3</vt:lpstr>
      <vt:lpstr>Custom Design</vt:lpstr>
      <vt:lpstr>Ion</vt:lpstr>
      <vt:lpstr>1_Custom Design</vt:lpstr>
      <vt:lpstr>Capgemini2021</vt:lpstr>
      <vt:lpstr>1_Capgemini2021</vt:lpstr>
      <vt:lpstr>PowerPoint Presentation</vt:lpstr>
      <vt:lpstr>Outline </vt:lpstr>
      <vt:lpstr>Executive Summary </vt:lpstr>
      <vt:lpstr>Introduction</vt:lpstr>
      <vt:lpstr>PowerPoint Presentation</vt:lpstr>
      <vt:lpstr>Methodology </vt:lpstr>
      <vt:lpstr>Data Collection Overview</vt:lpstr>
      <vt:lpstr>Filter data to only  include Falcon 9  launches</vt:lpstr>
      <vt:lpstr>PowerPoint Presentation</vt:lpstr>
      <vt:lpstr>Data Wrangling</vt:lpstr>
      <vt:lpstr>EDA with Data Visualization</vt:lpstr>
      <vt:lpstr>EDA with SQL</vt:lpstr>
      <vt:lpstr>Build an interactive map with Folium</vt:lpstr>
      <vt:lpstr>Build a Dashboard with Plotly Dash</vt:lpstr>
      <vt:lpstr>Predictive analysis (Classification)</vt:lpstr>
      <vt:lpstr>Results </vt:lpstr>
      <vt:lpstr>PowerPoint Presentation</vt:lpstr>
      <vt:lpstr>EDA - WITH VISUALIZATION</vt:lpstr>
      <vt:lpstr>Flight Number vs. Launch Site</vt:lpstr>
      <vt:lpstr>Payload vs. Launch Site</vt:lpstr>
      <vt:lpstr>Success rate vs. Orbit type</vt:lpstr>
      <vt:lpstr>Flight Number vs. Orbit type</vt:lpstr>
      <vt:lpstr>Payload vs. Orbit type</vt:lpstr>
      <vt:lpstr>Launch Success Yearly Trend</vt:lpstr>
      <vt:lpstr>EDA - WITH SQL</vt:lpstr>
      <vt:lpstr>All Launch Site Names</vt:lpstr>
      <vt:lpstr>Launch Site Names Beginning with `CCA`</vt:lpstr>
      <vt:lpstr>Total Payload Mass from NASA</vt:lpstr>
      <vt:lpstr>Average Payload Mass by F9 v1.1</vt:lpstr>
      <vt:lpstr>First Successful Ground Pad Landing Date</vt:lpstr>
      <vt:lpstr>Successful Drone Ship Landing with Payload  Between 4000 and 6000</vt:lpstr>
      <vt:lpstr>Total Number of Each Mission Outcome</vt:lpstr>
      <vt:lpstr>Boosters that Carried Maximum Payload</vt:lpstr>
      <vt:lpstr>2015 Failed Drone Ship Landing Records</vt:lpstr>
      <vt:lpstr>Ranking Counts of Successful Landings  Between 2010-06-04 and 2017-03-20</vt:lpstr>
      <vt:lpstr>PowerPoint Presentation</vt:lpstr>
      <vt:lpstr>Launch Site Locations </vt:lpstr>
      <vt:lpstr>Color-Coded Launch Markers </vt:lpstr>
      <vt:lpstr>Key Location Proximities </vt:lpstr>
      <vt:lpstr>PowerPoint Presentation</vt:lpstr>
      <vt:lpstr>Successful Launches Across Launch Sites </vt:lpstr>
      <vt:lpstr>Highest Success Rate Launch Site </vt:lpstr>
      <vt:lpstr>Payload Mass vs. Success vs. Booster  Version Category </vt:lpstr>
      <vt:lpstr>PowerPoint Presentation</vt:lpstr>
      <vt:lpstr>Classification Accuracy</vt:lpstr>
      <vt:lpstr>Confusion Matrix</vt:lpstr>
      <vt:lpstr>CONCLUSION</vt:lpstr>
      <vt:lpstr>APPENDIX</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Windows 10</cp:lastModifiedBy>
  <cp:revision>15</cp:revision>
  <dcterms:created xsi:type="dcterms:W3CDTF">2021-08-26T16:53:12Z</dcterms:created>
  <dcterms:modified xsi:type="dcterms:W3CDTF">2024-08-10T11:18:45Z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2021-08-26T00:00:00Z</vt:filetime>
  </property>
  <property fmtid="{D5CDD505-2E9C-101B-9397-08002B2CF9AE}" pid="3" name="Creator">
    <vt:lpwstr>Microsoft® PowerPoint® 2016</vt:lpwstr>
  </property>
  <property fmtid="{D5CDD505-2E9C-101B-9397-08002B2CF9AE}" pid="4" name="LastSaved">
    <vt:filetime>2021-08-26T00:00:00Z</vt:filetime>
  </property>
</Properties>
</file>